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5" r:id="rId2"/>
    <p:sldId id="256" r:id="rId3"/>
    <p:sldId id="257" r:id="rId4"/>
    <p:sldId id="276" r:id="rId5"/>
    <p:sldId id="259" r:id="rId6"/>
    <p:sldId id="292" r:id="rId7"/>
    <p:sldId id="278" r:id="rId8"/>
    <p:sldId id="283" r:id="rId9"/>
    <p:sldId id="284" r:id="rId10"/>
    <p:sldId id="286" r:id="rId11"/>
    <p:sldId id="293" r:id="rId12"/>
    <p:sldId id="295" r:id="rId13"/>
    <p:sldId id="266" r:id="rId14"/>
    <p:sldId id="290" r:id="rId15"/>
    <p:sldId id="296" r:id="rId16"/>
    <p:sldId id="279" r:id="rId17"/>
    <p:sldId id="269" r:id="rId18"/>
    <p:sldId id="297" r:id="rId19"/>
    <p:sldId id="273" r:id="rId20"/>
    <p:sldId id="274" r:id="rId21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3DC1"/>
    <a:srgbClr val="005EA4"/>
    <a:srgbClr val="FFFFFF"/>
    <a:srgbClr val="600060"/>
    <a:srgbClr val="D9F5FF"/>
    <a:srgbClr val="23632B"/>
    <a:srgbClr val="2B7734"/>
    <a:srgbClr val="EE2D00"/>
    <a:srgbClr val="0060A8"/>
    <a:srgbClr val="A935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90" autoAdjust="0"/>
  </p:normalViewPr>
  <p:slideViewPr>
    <p:cSldViewPr>
      <p:cViewPr>
        <p:scale>
          <a:sx n="60" d="100"/>
          <a:sy n="60" d="100"/>
        </p:scale>
        <p:origin x="-165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156E8-4FCE-4BB6-8426-DA2A4287451A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FBDAB-4CF3-41F5-ACAD-07C810C16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11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enterotoxins are produced in the lumen, whereas inflammatory cells are largely confined to the lamina propria, indicating that the toxins can pass through an intact membrane </a:t>
            </a:r>
            <a:r>
              <a:rPr lang="en-US" smtClean="0"/>
              <a:t>and hyper-activate </a:t>
            </a:r>
            <a:r>
              <a:rPr lang="en-US" dirty="0" smtClean="0"/>
              <a:t>the T lymphocytes.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FBDAB-4CF3-41F5-ACAD-07C810C168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90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Chinese restaurants.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FBDAB-4CF3-41F5-ACAD-07C810C168B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64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* C. perfringens </a:t>
            </a:r>
            <a:r>
              <a:rPr lang="en-US" dirty="0" smtClean="0"/>
              <a:t>should be ingested in large numbers to produce high</a:t>
            </a:r>
            <a:r>
              <a:rPr lang="en-US" baseline="0" dirty="0" smtClean="0"/>
              <a:t> levels of its toxin and cause the symptoms. Low numbers of the bacteria can normally be found in the intestine and do not cause diseases.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FBDAB-4CF3-41F5-ACAD-07C810C168B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12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Botulism</a:t>
            </a:r>
            <a:r>
              <a:rPr lang="en-US" baseline="0" dirty="0" smtClean="0"/>
              <a:t> (Latin)</a:t>
            </a:r>
            <a:r>
              <a:rPr lang="en-US" dirty="0" smtClean="0"/>
              <a:t> =</a:t>
            </a:r>
            <a:r>
              <a:rPr lang="en-US" baseline="0" dirty="0" smtClean="0"/>
              <a:t> sausage. </a:t>
            </a:r>
            <a:endParaRPr lang="en-US" dirty="0" smtClean="0"/>
          </a:p>
          <a:p>
            <a:r>
              <a:rPr lang="en-US" dirty="0" smtClean="0"/>
              <a:t>*Very potent toxin: 0.4 kg can kill all</a:t>
            </a:r>
            <a:r>
              <a:rPr lang="en-US" baseline="0" dirty="0" smtClean="0"/>
              <a:t> the people on the Earth. Therapeutic </a:t>
            </a:r>
            <a:r>
              <a:rPr lang="en-US" baseline="0" dirty="0" err="1" smtClean="0"/>
              <a:t>BoTox</a:t>
            </a:r>
            <a:r>
              <a:rPr lang="en-US" baseline="0" dirty="0" smtClean="0"/>
              <a:t> contain 0.005% of the lethal oral dose.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FBDAB-4CF3-41F5-ACAD-07C810C168B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31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*To induce abortion and to stop postnatal bleeding.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FBDAB-4CF3-41F5-ACAD-07C810C168B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37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*Bioterrorism</a:t>
            </a:r>
            <a:r>
              <a:rPr lang="en-US" baseline="0" dirty="0" smtClean="0"/>
              <a:t> agent: can be absorbed through the skin and the </a:t>
            </a:r>
            <a:r>
              <a:rPr lang="en-US" baseline="0" smtClean="0"/>
              <a:t>mucus membranes.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FBDAB-4CF3-41F5-ACAD-07C810C168B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0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04928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13E9-0278-4A32-9379-DD9AD7213997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36C0B-B5C7-4BFB-A3F9-87740DDC86B1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8534400" cy="5791200"/>
          </a:xfrm>
          <a:ln w="76200">
            <a:solidFill>
              <a:srgbClr val="A935A9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en-US" sz="8800" b="1" dirty="0">
                <a:solidFill>
                  <a:srgbClr val="600060"/>
                </a:solidFill>
                <a:ea typeface="+mj-ea"/>
              </a:rPr>
              <a:t>Foodborne </a:t>
            </a:r>
            <a:r>
              <a:rPr lang="en-US" sz="8800" b="1" dirty="0" smtClean="0">
                <a:solidFill>
                  <a:srgbClr val="600060"/>
                </a:solidFill>
                <a:ea typeface="+mj-ea"/>
              </a:rPr>
              <a:t>Infections</a:t>
            </a:r>
          </a:p>
          <a:p>
            <a:pPr algn="ctr"/>
            <a:r>
              <a:rPr lang="en-US" sz="8800" dirty="0" smtClean="0">
                <a:solidFill>
                  <a:srgbClr val="600060"/>
                </a:solidFill>
                <a:ea typeface="+mj-ea"/>
              </a:rPr>
              <a:t>(</a:t>
            </a:r>
            <a:r>
              <a:rPr lang="en-US" sz="8800" smtClean="0">
                <a:solidFill>
                  <a:srgbClr val="600060"/>
                </a:solidFill>
                <a:ea typeface="+mj-ea"/>
              </a:rPr>
              <a:t>Non-invasive Enteritis </a:t>
            </a:r>
            <a:r>
              <a:rPr lang="en-US" sz="8800" smtClean="0">
                <a:solidFill>
                  <a:srgbClr val="600060"/>
                </a:solidFill>
                <a:latin typeface="Symbol" panose="05050102010706020507" pitchFamily="18" charset="2"/>
                <a:ea typeface="+mj-ea"/>
              </a:rPr>
              <a:t>I</a:t>
            </a:r>
            <a:r>
              <a:rPr lang="en-US" sz="8800" smtClean="0">
                <a:solidFill>
                  <a:srgbClr val="600060"/>
                </a:solidFill>
                <a:ea typeface="+mj-ea"/>
              </a:rPr>
              <a:t>)</a:t>
            </a:r>
            <a:endParaRPr lang="en-US" dirty="0">
              <a:solidFill>
                <a:srgbClr val="600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50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"/>
            <a:ext cx="8610600" cy="533399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400" b="1" i="1" dirty="0" smtClean="0">
                <a:solidFill>
                  <a:srgbClr val="23632B"/>
                </a:solidFill>
              </a:rPr>
              <a:t>Clostridium perfringens</a:t>
            </a:r>
            <a:r>
              <a:rPr lang="en-US" sz="3400" b="1" dirty="0" smtClean="0">
                <a:solidFill>
                  <a:srgbClr val="23632B"/>
                </a:solidFill>
              </a:rPr>
              <a:t>:</a:t>
            </a:r>
            <a:endParaRPr lang="en-US" sz="3400" b="1" dirty="0">
              <a:solidFill>
                <a:srgbClr val="23632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09600"/>
            <a:ext cx="8915400" cy="61722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spcAft>
                <a:spcPts val="0"/>
              </a:spcAft>
            </a:pPr>
            <a:r>
              <a:rPr lang="en-US" sz="2950" dirty="0" smtClean="0">
                <a:solidFill>
                  <a:srgbClr val="23632B"/>
                </a:solidFill>
              </a:rPr>
              <a:t>Gram positive spore forming anaerobic bacilli.                      </a:t>
            </a:r>
            <a:r>
              <a:rPr lang="en-US" sz="2950" u="sng" dirty="0" smtClean="0">
                <a:solidFill>
                  <a:srgbClr val="23632B"/>
                </a:solidFill>
              </a:rPr>
              <a:t>Types </a:t>
            </a:r>
            <a:r>
              <a:rPr lang="en-US" sz="2950" u="sng" dirty="0">
                <a:solidFill>
                  <a:srgbClr val="23632B"/>
                </a:solidFill>
              </a:rPr>
              <a:t>of Toxins</a:t>
            </a:r>
            <a:r>
              <a:rPr lang="en-US" sz="2950" dirty="0">
                <a:solidFill>
                  <a:srgbClr val="23632B"/>
                </a:solidFill>
              </a:rPr>
              <a:t>: </a:t>
            </a:r>
            <a:r>
              <a:rPr lang="en-US" sz="2950" b="1" dirty="0" smtClean="0">
                <a:solidFill>
                  <a:schemeClr val="tx1"/>
                </a:solidFill>
              </a:rPr>
              <a:t>Heat-labile</a:t>
            </a:r>
            <a:r>
              <a:rPr lang="en-US" sz="2950" dirty="0" smtClean="0">
                <a:solidFill>
                  <a:srgbClr val="23632B"/>
                </a:solidFill>
              </a:rPr>
              <a:t> enterotoxin</a:t>
            </a:r>
            <a:r>
              <a:rPr lang="en-US" sz="2950" u="sng" dirty="0" smtClean="0">
                <a:solidFill>
                  <a:schemeClr val="tx1"/>
                </a:solidFill>
              </a:rPr>
              <a:t>.</a:t>
            </a:r>
            <a:endParaRPr lang="en-US" sz="2950" u="sng" dirty="0">
              <a:solidFill>
                <a:schemeClr val="tx1"/>
              </a:solidFill>
            </a:endParaRPr>
          </a:p>
          <a:p>
            <a:pPr lvl="0">
              <a:spcAft>
                <a:spcPts val="0"/>
              </a:spcAft>
              <a:buClr>
                <a:srgbClr val="C00000"/>
              </a:buClr>
            </a:pPr>
            <a:r>
              <a:rPr lang="en-US" sz="2940" dirty="0" smtClean="0">
                <a:solidFill>
                  <a:srgbClr val="23632B"/>
                </a:solidFill>
              </a:rPr>
              <a:t>Implicated </a:t>
            </a:r>
            <a:r>
              <a:rPr lang="en-US" sz="2940" dirty="0">
                <a:solidFill>
                  <a:srgbClr val="23632B"/>
                </a:solidFill>
              </a:rPr>
              <a:t>food: </a:t>
            </a:r>
            <a:r>
              <a:rPr lang="en-US" sz="2940" b="1" dirty="0">
                <a:solidFill>
                  <a:schemeClr val="tx1"/>
                </a:solidFill>
              </a:rPr>
              <a:t>Meat: </a:t>
            </a:r>
            <a:r>
              <a:rPr lang="en-US" sz="2940" dirty="0">
                <a:solidFill>
                  <a:schemeClr val="tx1"/>
                </a:solidFill>
              </a:rPr>
              <a:t>poultry, beef, pork-meat.                                               </a:t>
            </a:r>
            <a:r>
              <a:rPr lang="en-US" sz="2940" b="1" dirty="0">
                <a:solidFill>
                  <a:schemeClr val="tx1"/>
                </a:solidFill>
              </a:rPr>
              <a:t>Spores</a:t>
            </a:r>
            <a:r>
              <a:rPr lang="en-US" sz="2940" dirty="0">
                <a:solidFill>
                  <a:schemeClr val="tx1"/>
                </a:solidFill>
              </a:rPr>
              <a:t> are present in cooked-meat that is not </a:t>
            </a:r>
            <a:r>
              <a:rPr lang="en-US" sz="2940" dirty="0" smtClean="0">
                <a:solidFill>
                  <a:schemeClr val="tx1"/>
                </a:solidFill>
              </a:rPr>
              <a:t>refrigerated.                                                                         </a:t>
            </a:r>
          </a:p>
          <a:p>
            <a:pPr lvl="0">
              <a:spcAft>
                <a:spcPts val="0"/>
              </a:spcAft>
              <a:buClr>
                <a:srgbClr val="C00000"/>
              </a:buClr>
            </a:pPr>
            <a:r>
              <a:rPr lang="en-US" sz="2940" dirty="0" smtClean="0">
                <a:solidFill>
                  <a:srgbClr val="23632B"/>
                </a:solidFill>
              </a:rPr>
              <a:t>Source: </a:t>
            </a:r>
            <a:r>
              <a:rPr lang="en-US" sz="2940" dirty="0" smtClean="0">
                <a:solidFill>
                  <a:schemeClr val="tx1"/>
                </a:solidFill>
              </a:rPr>
              <a:t>carriers; human and animals.</a:t>
            </a:r>
          </a:p>
          <a:p>
            <a:pPr lvl="0">
              <a:spcAft>
                <a:spcPts val="0"/>
              </a:spcAft>
              <a:buClr>
                <a:srgbClr val="C00000"/>
              </a:buClr>
            </a:pPr>
            <a:r>
              <a:rPr lang="en-US" sz="2940" dirty="0" smtClean="0">
                <a:solidFill>
                  <a:srgbClr val="2B7734"/>
                </a:solidFill>
              </a:rPr>
              <a:t>Incubation period: </a:t>
            </a:r>
            <a:r>
              <a:rPr lang="en-US" sz="2940" dirty="0" smtClean="0">
                <a:solidFill>
                  <a:schemeClr val="tx1"/>
                </a:solidFill>
              </a:rPr>
              <a:t>8-14 hours (no multiplication only toxin production) </a:t>
            </a:r>
            <a:endParaRPr lang="en-US" sz="294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  <a:buClr>
                <a:srgbClr val="C00000"/>
              </a:buClr>
            </a:pPr>
            <a:r>
              <a:rPr lang="en-US" sz="2940" dirty="0" smtClean="0">
                <a:solidFill>
                  <a:srgbClr val="23632B"/>
                </a:solidFill>
              </a:rPr>
              <a:t>Effect</a:t>
            </a:r>
            <a:r>
              <a:rPr lang="en-US" sz="2940" dirty="0">
                <a:solidFill>
                  <a:srgbClr val="23632B"/>
                </a:solidFill>
              </a:rPr>
              <a:t>: </a:t>
            </a:r>
            <a:r>
              <a:rPr lang="en-US" sz="2940" dirty="0">
                <a:solidFill>
                  <a:schemeClr val="tx1"/>
                </a:solidFill>
              </a:rPr>
              <a:t>spores germinate in the </a:t>
            </a:r>
            <a:r>
              <a:rPr lang="en-US" sz="2940" dirty="0" smtClean="0">
                <a:solidFill>
                  <a:schemeClr val="tx1"/>
                </a:solidFill>
              </a:rPr>
              <a:t>intestine (ileum) and </a:t>
            </a:r>
            <a:r>
              <a:rPr lang="en-US" sz="2940" dirty="0">
                <a:solidFill>
                  <a:schemeClr val="tx1"/>
                </a:solidFill>
              </a:rPr>
              <a:t>produce their </a:t>
            </a:r>
            <a:r>
              <a:rPr lang="en-US" sz="2940" dirty="0" smtClean="0">
                <a:solidFill>
                  <a:schemeClr val="tx1"/>
                </a:solidFill>
              </a:rPr>
              <a:t>toxins.                                                              glucose transport </a:t>
            </a:r>
            <a:r>
              <a:rPr lang="en-US" sz="2940" dirty="0">
                <a:solidFill>
                  <a:schemeClr val="tx1"/>
                </a:solidFill>
              </a:rPr>
              <a:t>inhibition; intestinal epithelial cells damage </a:t>
            </a:r>
            <a:r>
              <a:rPr lang="en-US" sz="2940" b="1" dirty="0" smtClean="0">
                <a:solidFill>
                  <a:schemeClr val="tx1"/>
                </a:solidFill>
              </a:rPr>
              <a:t>→ Watery </a:t>
            </a:r>
            <a:r>
              <a:rPr lang="en-US" sz="2940" b="1" dirty="0">
                <a:solidFill>
                  <a:schemeClr val="tx1"/>
                </a:solidFill>
              </a:rPr>
              <a:t>diarrhea </a:t>
            </a:r>
            <a:r>
              <a:rPr lang="en-US" sz="2940" u="sng" dirty="0">
                <a:solidFill>
                  <a:srgbClr val="000000"/>
                </a:solidFill>
              </a:rPr>
              <a:t>without</a:t>
            </a:r>
            <a:r>
              <a:rPr lang="en-US" sz="2940" dirty="0">
                <a:solidFill>
                  <a:srgbClr val="000000"/>
                </a:solidFill>
              </a:rPr>
              <a:t> nausea or </a:t>
            </a:r>
            <a:r>
              <a:rPr lang="en-US" sz="2940" dirty="0" smtClean="0">
                <a:solidFill>
                  <a:srgbClr val="000000"/>
                </a:solidFill>
              </a:rPr>
              <a:t>vomiting.</a:t>
            </a:r>
          </a:p>
          <a:p>
            <a:pPr lvl="0">
              <a:spcAft>
                <a:spcPts val="0"/>
              </a:spcAft>
              <a:buClr>
                <a:srgbClr val="C00000"/>
              </a:buClr>
            </a:pPr>
            <a:r>
              <a:rPr lang="en-US" sz="2940" dirty="0" smtClean="0">
                <a:solidFill>
                  <a:srgbClr val="23632B"/>
                </a:solidFill>
              </a:rPr>
              <a:t>Duration of illness: </a:t>
            </a:r>
            <a:r>
              <a:rPr lang="en-US" sz="2940" dirty="0" smtClean="0">
                <a:solidFill>
                  <a:srgbClr val="000000"/>
                </a:solidFill>
              </a:rPr>
              <a:t>24-48 hours</a:t>
            </a:r>
            <a:endParaRPr lang="en-US" sz="294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5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3600" b="1" u="sng" dirty="0" smtClean="0">
                <a:solidFill>
                  <a:srgbClr val="600060"/>
                </a:solidFill>
              </a:rPr>
              <a:t>Diagnosis of food intoxication:</a:t>
            </a:r>
          </a:p>
          <a:p>
            <a:pPr algn="l">
              <a:spcAft>
                <a:spcPts val="0"/>
              </a:spcAft>
              <a:buClr>
                <a:schemeClr val="accent6">
                  <a:lumMod val="50000"/>
                </a:schemeClr>
              </a:buClr>
            </a:pPr>
            <a:r>
              <a:rPr lang="en-US" sz="2800" dirty="0" smtClean="0">
                <a:solidFill>
                  <a:srgbClr val="600060"/>
                </a:solidFill>
              </a:rPr>
              <a:t>Clinical clues: </a:t>
            </a:r>
            <a:r>
              <a:rPr lang="en-US" sz="2800" dirty="0" smtClean="0">
                <a:solidFill>
                  <a:schemeClr val="tx1"/>
                </a:solidFill>
              </a:rPr>
              <a:t>type of food, incubation period, symptoms, and duration of illness.</a:t>
            </a:r>
          </a:p>
          <a:p>
            <a:pPr algn="l">
              <a:spcAft>
                <a:spcPts val="0"/>
              </a:spcAft>
              <a:buClr>
                <a:schemeClr val="accent6">
                  <a:lumMod val="50000"/>
                </a:schemeClr>
              </a:buClr>
            </a:pPr>
            <a:r>
              <a:rPr lang="en-US" sz="2800" dirty="0" smtClean="0">
                <a:solidFill>
                  <a:srgbClr val="600060"/>
                </a:solidFill>
              </a:rPr>
              <a:t>Specimens: </a:t>
            </a:r>
            <a:r>
              <a:rPr lang="en-US" sz="2800" dirty="0" smtClean="0">
                <a:solidFill>
                  <a:schemeClr val="tx1"/>
                </a:solidFill>
              </a:rPr>
              <a:t>Vomitus, stool, remnants of food and samples from the food the handlers.</a:t>
            </a:r>
          </a:p>
          <a:p>
            <a:pPr algn="l">
              <a:spcAft>
                <a:spcPts val="0"/>
              </a:spcAft>
              <a:buClr>
                <a:schemeClr val="accent6">
                  <a:lumMod val="50000"/>
                </a:schemeClr>
              </a:buClr>
            </a:pPr>
            <a:r>
              <a:rPr lang="en-US" sz="2800" dirty="0" smtClean="0">
                <a:solidFill>
                  <a:srgbClr val="600060"/>
                </a:solidFill>
              </a:rPr>
              <a:t>Culture: </a:t>
            </a:r>
            <a:r>
              <a:rPr lang="en-US" sz="2800" dirty="0" smtClean="0">
                <a:solidFill>
                  <a:schemeClr val="tx1"/>
                </a:solidFill>
              </a:rPr>
              <a:t>Aerobic and anaerobic incubation on blood agars, MacConkey agar and anaerobic broth. </a:t>
            </a:r>
            <a:endParaRPr lang="en-US" sz="2800" dirty="0">
              <a:solidFill>
                <a:srgbClr val="23632B"/>
              </a:solidFill>
            </a:endParaRPr>
          </a:p>
          <a:p>
            <a:pPr algn="l">
              <a:spcAft>
                <a:spcPts val="0"/>
              </a:spcAft>
              <a:buClr>
                <a:schemeClr val="accent6">
                  <a:lumMod val="50000"/>
                </a:schemeClr>
              </a:buClr>
            </a:pPr>
            <a:r>
              <a:rPr lang="en-US" sz="2800" dirty="0" smtClean="0">
                <a:solidFill>
                  <a:schemeClr val="tx1"/>
                </a:solidFill>
              </a:rPr>
              <a:t>Isolates should be typed by phage typing, biotyping or serotyping to confirm the cause and detect the source.                                                                        </a:t>
            </a:r>
            <a:r>
              <a:rPr lang="en-US" sz="2800" b="1" i="1" dirty="0" smtClean="0">
                <a:solidFill>
                  <a:schemeClr val="tx1"/>
                </a:solidFill>
              </a:rPr>
              <a:t>C. perfringens: </a:t>
            </a:r>
            <a:r>
              <a:rPr lang="en-US" sz="2800" dirty="0" smtClean="0">
                <a:solidFill>
                  <a:schemeClr val="tx1"/>
                </a:solidFill>
              </a:rPr>
              <a:t>Isolates should be </a:t>
            </a:r>
            <a:r>
              <a:rPr lang="en-US" sz="2800" b="1" dirty="0" smtClean="0">
                <a:solidFill>
                  <a:schemeClr val="tx1"/>
                </a:solidFill>
              </a:rPr>
              <a:t>≥ 10</a:t>
            </a:r>
            <a:r>
              <a:rPr lang="en-US" sz="2800" b="1" baseline="30000" dirty="0" smtClean="0">
                <a:solidFill>
                  <a:schemeClr val="tx1"/>
                </a:solidFill>
              </a:rPr>
              <a:t>5 </a:t>
            </a:r>
            <a:r>
              <a:rPr lang="en-US" sz="2800" b="1" dirty="0" smtClean="0">
                <a:solidFill>
                  <a:schemeClr val="tx1"/>
                </a:solidFill>
              </a:rPr>
              <a:t>CFU/gm</a:t>
            </a:r>
            <a:r>
              <a:rPr lang="en-US" sz="2800" dirty="0" smtClean="0">
                <a:solidFill>
                  <a:srgbClr val="338D3E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to confirm the diagnosis. </a:t>
            </a:r>
          </a:p>
          <a:p>
            <a:pPr algn="l">
              <a:spcAft>
                <a:spcPts val="0"/>
              </a:spcAft>
              <a:buClr>
                <a:schemeClr val="accent6">
                  <a:lumMod val="50000"/>
                </a:schemeClr>
              </a:buClr>
            </a:pPr>
            <a:r>
              <a:rPr lang="en-US" sz="2800" dirty="0" smtClean="0">
                <a:solidFill>
                  <a:srgbClr val="600060"/>
                </a:solidFill>
              </a:rPr>
              <a:t>Serology: </a:t>
            </a:r>
            <a:r>
              <a:rPr lang="en-US" sz="2800" dirty="0" smtClean="0">
                <a:solidFill>
                  <a:srgbClr val="000000"/>
                </a:solidFill>
              </a:rPr>
              <a:t>Detection of the </a:t>
            </a:r>
            <a:r>
              <a:rPr lang="en-US" sz="2800" b="1" dirty="0" smtClean="0">
                <a:solidFill>
                  <a:srgbClr val="000000"/>
                </a:solidFill>
              </a:rPr>
              <a:t>enterotoxins</a:t>
            </a:r>
            <a:r>
              <a:rPr lang="en-US" sz="2800" dirty="0" smtClean="0">
                <a:solidFill>
                  <a:srgbClr val="000000"/>
                </a:solidFill>
              </a:rPr>
              <a:t> in the </a:t>
            </a:r>
            <a:r>
              <a:rPr lang="en-US" sz="2800" b="1" dirty="0" smtClean="0">
                <a:solidFill>
                  <a:srgbClr val="000000"/>
                </a:solidFill>
              </a:rPr>
              <a:t>stool </a:t>
            </a:r>
            <a:r>
              <a:rPr lang="en-US" sz="2800" dirty="0" smtClean="0">
                <a:solidFill>
                  <a:srgbClr val="000000"/>
                </a:solidFill>
              </a:rPr>
              <a:t>and</a:t>
            </a:r>
            <a:r>
              <a:rPr lang="en-US" sz="2800" b="1" dirty="0" smtClean="0">
                <a:solidFill>
                  <a:srgbClr val="000000"/>
                </a:solidFill>
              </a:rPr>
              <a:t> food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 algn="l">
              <a:spcAft>
                <a:spcPts val="0"/>
              </a:spcAft>
              <a:buClr>
                <a:schemeClr val="accent6">
                  <a:lumMod val="50000"/>
                </a:schemeClr>
              </a:buClr>
            </a:pPr>
            <a:r>
              <a:rPr lang="en-US" sz="2800" b="1" u="sng" dirty="0" smtClean="0">
                <a:solidFill>
                  <a:srgbClr val="600060"/>
                </a:solidFill>
              </a:rPr>
              <a:t>Treatment: </a:t>
            </a:r>
            <a:r>
              <a:rPr lang="en-US" sz="2800" dirty="0" smtClean="0">
                <a:solidFill>
                  <a:srgbClr val="000000"/>
                </a:solidFill>
              </a:rPr>
              <a:t>Self limited toxin mediated no need for antibiotics.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12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"/>
            <a:ext cx="4191000" cy="27924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42672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8" t="2277" r="18049"/>
          <a:stretch/>
        </p:blipFill>
        <p:spPr bwMode="auto">
          <a:xfrm>
            <a:off x="152400" y="304800"/>
            <a:ext cx="4114800" cy="2971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41148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5566" y="488786"/>
            <a:ext cx="1980029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S. aureus</a:t>
            </a:r>
            <a:r>
              <a:rPr lang="en-US" b="1" dirty="0" smtClean="0"/>
              <a:t> on </a:t>
            </a:r>
          </a:p>
          <a:p>
            <a:r>
              <a:rPr lang="en-US" b="1" dirty="0" smtClean="0"/>
              <a:t>mannitol salt agar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19605" y="452055"/>
            <a:ext cx="1999265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Bacillus cereus </a:t>
            </a:r>
            <a:r>
              <a:rPr lang="en-US" b="1" dirty="0" smtClean="0"/>
              <a:t>on </a:t>
            </a:r>
          </a:p>
          <a:p>
            <a:r>
              <a:rPr lang="en-US" b="1" dirty="0" smtClean="0"/>
              <a:t>blood agar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25566" y="3592276"/>
            <a:ext cx="1903085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Phage typing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70286" y="3627198"/>
            <a:ext cx="1697901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Gram stain: </a:t>
            </a:r>
          </a:p>
          <a:p>
            <a:r>
              <a:rPr lang="en-US" b="1" i="1" dirty="0" smtClean="0"/>
              <a:t>Bacillus cereus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7594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533399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200" b="1" i="1" dirty="0" smtClean="0">
                <a:solidFill>
                  <a:srgbClr val="C13DC1"/>
                </a:solidFill>
              </a:rPr>
              <a:t>Clostridium botulinum</a:t>
            </a:r>
            <a:endParaRPr lang="en-US" sz="3300" b="1" dirty="0">
              <a:solidFill>
                <a:srgbClr val="C13DC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57200"/>
            <a:ext cx="8763000" cy="62484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457200" indent="-457200">
              <a:buClr>
                <a:srgbClr val="7030A0"/>
              </a:buClr>
              <a:buFont typeface="Courier New" panose="02070309020205020404" pitchFamily="49" charset="0"/>
              <a:buChar char="o"/>
            </a:pPr>
            <a:r>
              <a:rPr lang="en-US" sz="2950" kern="0" dirty="0" smtClean="0">
                <a:solidFill>
                  <a:schemeClr val="tx1"/>
                </a:solidFill>
              </a:rPr>
              <a:t>Gram positive, anaerobic spore forming bacilli.</a:t>
            </a:r>
          </a:p>
          <a:p>
            <a:pPr marL="457200" indent="-457200">
              <a:buClr>
                <a:srgbClr val="7030A0"/>
              </a:buClr>
              <a:buFont typeface="Courier New" panose="02070309020205020404" pitchFamily="49" charset="0"/>
              <a:buChar char="o"/>
            </a:pPr>
            <a:r>
              <a:rPr lang="en-US" sz="2950" kern="0" dirty="0" smtClean="0">
                <a:solidFill>
                  <a:srgbClr val="C13DC1"/>
                </a:solidFill>
              </a:rPr>
              <a:t>Produced </a:t>
            </a:r>
            <a:r>
              <a:rPr lang="en-US" sz="2950" kern="0" dirty="0">
                <a:solidFill>
                  <a:srgbClr val="C13DC1"/>
                </a:solidFill>
              </a:rPr>
              <a:t>Toxin: </a:t>
            </a:r>
            <a:r>
              <a:rPr lang="en-US" sz="2950" dirty="0">
                <a:solidFill>
                  <a:schemeClr val="tx1"/>
                </a:solidFill>
                <a:cs typeface="Times New Roman" pitchFamily="18" charset="0"/>
              </a:rPr>
              <a:t>Botulinum </a:t>
            </a:r>
            <a:r>
              <a:rPr lang="en-US" sz="2950" dirty="0" smtClean="0">
                <a:solidFill>
                  <a:schemeClr val="tx1"/>
                </a:solidFill>
                <a:cs typeface="Times New Roman" pitchFamily="18" charset="0"/>
              </a:rPr>
              <a:t>neurotoxins </a:t>
            </a:r>
            <a:r>
              <a:rPr lang="en-US" sz="2950" dirty="0">
                <a:solidFill>
                  <a:schemeClr val="tx1"/>
                </a:solidFill>
                <a:cs typeface="Times New Roman" pitchFamily="18" charset="0"/>
              </a:rPr>
              <a:t>A to G.</a:t>
            </a:r>
          </a:p>
          <a:p>
            <a:pPr marL="914400" lvl="1" indent="-457200" algn="l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en-US" sz="2950" dirty="0">
                <a:solidFill>
                  <a:schemeClr val="tx1"/>
                </a:solidFill>
                <a:cs typeface="Times New Roman" pitchFamily="18" charset="0"/>
              </a:rPr>
              <a:t>Polypeptide, heat-labile (10 minutes at 60 ᵒC). </a:t>
            </a:r>
          </a:p>
          <a:p>
            <a:pPr marL="914400" lvl="1" indent="-457200" algn="l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en-US" sz="2950" dirty="0">
                <a:solidFill>
                  <a:schemeClr val="tx1"/>
                </a:solidFill>
                <a:cs typeface="Times New Roman" pitchFamily="18" charset="0"/>
              </a:rPr>
              <a:t>Has two subunits:                                                     </a:t>
            </a:r>
            <a:r>
              <a:rPr lang="en-US" sz="2950" b="1" dirty="0">
                <a:solidFill>
                  <a:schemeClr val="tx1"/>
                </a:solidFill>
                <a:cs typeface="Times New Roman" pitchFamily="18" charset="0"/>
              </a:rPr>
              <a:t>light-A chain: </a:t>
            </a:r>
            <a:r>
              <a:rPr lang="en-US" sz="2950" dirty="0" smtClean="0">
                <a:solidFill>
                  <a:srgbClr val="C13DC1"/>
                </a:solidFill>
                <a:cs typeface="Times New Roman" pitchFamily="18" charset="0"/>
              </a:rPr>
              <a:t>Neurotoxin act on motor end plate </a:t>
            </a:r>
            <a:r>
              <a:rPr lang="en-US" sz="2950" dirty="0" smtClean="0">
                <a:solidFill>
                  <a:schemeClr val="tx1"/>
                </a:solidFill>
                <a:cs typeface="Times New Roman" pitchFamily="18" charset="0"/>
              </a:rPr>
              <a:t>.                                 </a:t>
            </a:r>
            <a:r>
              <a:rPr lang="en-US" sz="2950" b="1" dirty="0">
                <a:solidFill>
                  <a:schemeClr val="tx1"/>
                </a:solidFill>
                <a:cs typeface="Times New Roman" pitchFamily="18" charset="0"/>
              </a:rPr>
              <a:t>heavy-B chain: </a:t>
            </a:r>
            <a:r>
              <a:rPr lang="en-US" sz="2950" dirty="0">
                <a:solidFill>
                  <a:schemeClr val="tx1"/>
                </a:solidFill>
                <a:cs typeface="Times New Roman" pitchFamily="18" charset="0"/>
              </a:rPr>
              <a:t>protects the toxin from stomach acidity. </a:t>
            </a:r>
          </a:p>
          <a:p>
            <a:pPr marL="457200" indent="-457200" algn="l">
              <a:buClr>
                <a:srgbClr val="7030A0"/>
              </a:buClr>
              <a:buFont typeface="Courier New" panose="02070309020205020404" pitchFamily="49" charset="0"/>
              <a:buChar char="o"/>
            </a:pPr>
            <a:r>
              <a:rPr lang="en-US" sz="2950" dirty="0" smtClean="0">
                <a:solidFill>
                  <a:srgbClr val="C13DC1"/>
                </a:solidFill>
              </a:rPr>
              <a:t>Implicated food:                                                             </a:t>
            </a:r>
            <a:r>
              <a:rPr lang="en-US" sz="2950" kern="0" dirty="0" smtClean="0">
                <a:solidFill>
                  <a:prstClr val="black"/>
                </a:solidFill>
              </a:rPr>
              <a:t>Home canned vegetables, </a:t>
            </a:r>
            <a:r>
              <a:rPr lang="en-US" sz="2950" kern="0" dirty="0">
                <a:solidFill>
                  <a:prstClr val="black"/>
                </a:solidFill>
              </a:rPr>
              <a:t>sausage, canned salmon and salted </a:t>
            </a:r>
            <a:r>
              <a:rPr lang="en-US" sz="2950" kern="0" dirty="0" smtClean="0">
                <a:solidFill>
                  <a:prstClr val="black"/>
                </a:solidFill>
              </a:rPr>
              <a:t>fish (the bacilli resist alkaline pH).</a:t>
            </a:r>
          </a:p>
          <a:p>
            <a:pPr marL="457200" indent="-457200" algn="l">
              <a:buClr>
                <a:srgbClr val="7030A0"/>
              </a:buClr>
              <a:buFont typeface="Courier New" panose="02070309020205020404" pitchFamily="49" charset="0"/>
              <a:buChar char="o"/>
            </a:pPr>
            <a:r>
              <a:rPr lang="en-US" sz="2950" kern="0" dirty="0" smtClean="0">
                <a:solidFill>
                  <a:srgbClr val="A935A9"/>
                </a:solidFill>
              </a:rPr>
              <a:t>Incubation </a:t>
            </a:r>
            <a:r>
              <a:rPr lang="en-US" sz="2950" kern="0" dirty="0">
                <a:solidFill>
                  <a:srgbClr val="A935A9"/>
                </a:solidFill>
              </a:rPr>
              <a:t>period: </a:t>
            </a:r>
            <a:r>
              <a:rPr lang="en-US" sz="2950" kern="0" dirty="0" smtClean="0">
                <a:solidFill>
                  <a:prstClr val="black"/>
                </a:solidFill>
              </a:rPr>
              <a:t>12-36 </a:t>
            </a:r>
            <a:r>
              <a:rPr lang="en-US" sz="2950" kern="0" dirty="0">
                <a:solidFill>
                  <a:prstClr val="black"/>
                </a:solidFill>
              </a:rPr>
              <a:t>hours. </a:t>
            </a:r>
            <a:endParaRPr lang="en-US" sz="2950" kern="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7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4008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100" b="1" dirty="0" smtClean="0">
                <a:solidFill>
                  <a:srgbClr val="C13DC1"/>
                </a:solidFill>
              </a:rPr>
              <a:t>Effect of botulinum toxin:</a:t>
            </a:r>
          </a:p>
          <a:p>
            <a:pPr marL="457200" indent="-457200" algn="l">
              <a:spcAft>
                <a:spcPts val="0"/>
              </a:spcAft>
              <a:buClr>
                <a:srgbClr val="7030A0"/>
              </a:buClr>
              <a:buFont typeface="Courier New" panose="02070309020205020404" pitchFamily="49" charset="0"/>
              <a:buChar char="o"/>
            </a:pPr>
            <a:r>
              <a:rPr lang="en-US" sz="2900" dirty="0">
                <a:solidFill>
                  <a:schemeClr val="tx1"/>
                </a:solidFill>
              </a:rPr>
              <a:t>I</a:t>
            </a:r>
            <a:r>
              <a:rPr lang="en-US" sz="2900" dirty="0" smtClean="0">
                <a:solidFill>
                  <a:schemeClr val="tx1"/>
                </a:solidFill>
              </a:rPr>
              <a:t>ngestion of the preformed toxin → absorption → cranial  nerves. </a:t>
            </a:r>
          </a:p>
          <a:p>
            <a:pPr marL="457200" indent="-457200">
              <a:spcAft>
                <a:spcPts val="0"/>
              </a:spcAft>
              <a:buClr>
                <a:srgbClr val="7030A0"/>
              </a:buClr>
              <a:buSzPct val="90000"/>
              <a:buFont typeface="Courier New" panose="02070309020205020404" pitchFamily="49" charset="0"/>
              <a:buChar char="o"/>
            </a:pPr>
            <a:r>
              <a:rPr lang="en-US" sz="2900" dirty="0">
                <a:solidFill>
                  <a:schemeClr val="tx1"/>
                </a:solidFill>
              </a:rPr>
              <a:t>B</a:t>
            </a:r>
            <a:r>
              <a:rPr lang="en-US" sz="2900" dirty="0" smtClean="0">
                <a:solidFill>
                  <a:schemeClr val="tx1"/>
                </a:solidFill>
              </a:rPr>
              <a:t>lock acetylcholine </a:t>
            </a:r>
            <a:r>
              <a:rPr lang="en-US" sz="2900" dirty="0">
                <a:solidFill>
                  <a:schemeClr val="tx1"/>
                </a:solidFill>
              </a:rPr>
              <a:t>release </a:t>
            </a:r>
            <a:r>
              <a:rPr lang="en-US" sz="2900" dirty="0" smtClean="0">
                <a:solidFill>
                  <a:schemeClr val="tx1"/>
                </a:solidFill>
              </a:rPr>
              <a:t>in the neuromuscular junctions → descending</a:t>
            </a:r>
            <a:r>
              <a:rPr lang="en-US" sz="2900" b="1" dirty="0" smtClean="0">
                <a:solidFill>
                  <a:schemeClr val="tx1"/>
                </a:solidFill>
              </a:rPr>
              <a:t> flaccid paralysis of head and neck (botulism).</a:t>
            </a:r>
          </a:p>
          <a:p>
            <a:pPr marL="457200" indent="-457200">
              <a:spcAft>
                <a:spcPts val="0"/>
              </a:spcAft>
              <a:buClr>
                <a:srgbClr val="7030A0"/>
              </a:buClr>
              <a:buSzPct val="90000"/>
              <a:buFont typeface="Courier New" panose="02070309020205020404" pitchFamily="49" charset="0"/>
              <a:buChar char="o"/>
            </a:pPr>
            <a:r>
              <a:rPr lang="en-US" sz="2900" dirty="0" smtClean="0">
                <a:solidFill>
                  <a:schemeClr val="tx1"/>
                </a:solidFill>
              </a:rPr>
              <a:t>blurred </a:t>
            </a:r>
            <a:r>
              <a:rPr lang="en-US" sz="2900" dirty="0">
                <a:solidFill>
                  <a:schemeClr val="tx1"/>
                </a:solidFill>
              </a:rPr>
              <a:t>vision, </a:t>
            </a:r>
            <a:r>
              <a:rPr lang="en-US" sz="2900" dirty="0" smtClean="0">
                <a:solidFill>
                  <a:schemeClr val="tx1"/>
                </a:solidFill>
              </a:rPr>
              <a:t>diplopia, dysphagia, dry mouth. Followed by limbs paralysis and respiratory failure → death.</a:t>
            </a:r>
            <a:r>
              <a:rPr lang="en-US" sz="2900" dirty="0">
                <a:solidFill>
                  <a:schemeClr val="tx1"/>
                </a:solidFill>
              </a:rPr>
              <a:t> </a:t>
            </a:r>
            <a:r>
              <a:rPr lang="en-US" sz="2900" dirty="0" smtClean="0">
                <a:solidFill>
                  <a:schemeClr val="tx1"/>
                </a:solidFill>
              </a:rPr>
              <a:t>                                                                      </a:t>
            </a:r>
          </a:p>
          <a:p>
            <a:pPr marL="457200" indent="-457200">
              <a:spcAft>
                <a:spcPts val="0"/>
              </a:spcAft>
              <a:buClr>
                <a:srgbClr val="7030A0"/>
              </a:buClr>
              <a:buSzPct val="90000"/>
              <a:buFont typeface="Courier New" panose="02070309020205020404" pitchFamily="49" charset="0"/>
              <a:buChar char="o"/>
            </a:pPr>
            <a:r>
              <a:rPr lang="en-US" sz="2900" dirty="0" smtClean="0">
                <a:solidFill>
                  <a:schemeClr val="tx1"/>
                </a:solidFill>
              </a:rPr>
              <a:t>Intact sensation and consciousness. </a:t>
            </a:r>
          </a:p>
          <a:p>
            <a:pPr marL="457200" indent="-457200">
              <a:spcAft>
                <a:spcPts val="0"/>
              </a:spcAft>
              <a:buClr>
                <a:srgbClr val="7030A0"/>
              </a:buClr>
              <a:buSzPct val="90000"/>
              <a:buFont typeface="Courier New" panose="02070309020205020404" pitchFamily="49" charset="0"/>
              <a:buChar char="o"/>
            </a:pPr>
            <a:r>
              <a:rPr lang="en-US" sz="2900" dirty="0" smtClean="0">
                <a:solidFill>
                  <a:schemeClr val="tx1"/>
                </a:solidFill>
              </a:rPr>
              <a:t>The only type of food poisoning </a:t>
            </a:r>
            <a:r>
              <a:rPr lang="en-US" sz="2900" b="1" dirty="0">
                <a:solidFill>
                  <a:schemeClr val="tx1"/>
                </a:solidFill>
              </a:rPr>
              <a:t>without nausea and </a:t>
            </a:r>
            <a:r>
              <a:rPr lang="en-US" sz="2900" b="1" dirty="0" smtClean="0">
                <a:solidFill>
                  <a:schemeClr val="tx1"/>
                </a:solidFill>
              </a:rPr>
              <a:t>vomiting. </a:t>
            </a:r>
            <a:endParaRPr lang="en-US" sz="29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1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096000"/>
          </a:xfrm>
          <a:ln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C13DC1"/>
                </a:solidFill>
              </a:rPr>
              <a:t>Special forms of botulism: </a:t>
            </a:r>
            <a:endParaRPr lang="en-US" sz="3200" dirty="0"/>
          </a:p>
          <a:p>
            <a:pPr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C13DC1"/>
                </a:solidFill>
              </a:rPr>
              <a:t>Wound </a:t>
            </a:r>
            <a:r>
              <a:rPr lang="en-US" sz="3200" dirty="0">
                <a:solidFill>
                  <a:srgbClr val="C13DC1"/>
                </a:solidFill>
              </a:rPr>
              <a:t>botulism: </a:t>
            </a:r>
            <a:r>
              <a:rPr lang="en-US" sz="3200" dirty="0" smtClean="0"/>
              <a:t>wound contaminated by soil →</a:t>
            </a:r>
            <a:r>
              <a:rPr lang="en-US" sz="3200" dirty="0" smtClean="0">
                <a:solidFill>
                  <a:srgbClr val="C13DC1"/>
                </a:solidFill>
              </a:rPr>
              <a:t> </a:t>
            </a:r>
            <a:r>
              <a:rPr lang="en-US" sz="3200" dirty="0" smtClean="0"/>
              <a:t>the </a:t>
            </a:r>
            <a:r>
              <a:rPr lang="en-US" sz="3200" dirty="0"/>
              <a:t>bacilli multiply in the wound and produce its </a:t>
            </a:r>
            <a:r>
              <a:rPr lang="en-US" sz="3200" dirty="0" smtClean="0"/>
              <a:t>toxin which affect adjacent muscles (MEP) </a:t>
            </a:r>
            <a:r>
              <a:rPr lang="en-US" sz="3200" dirty="0"/>
              <a:t>→ flaccid paralysis. </a:t>
            </a:r>
            <a:endParaRPr lang="en-US" sz="3200" dirty="0" smtClean="0"/>
          </a:p>
          <a:p>
            <a:pPr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C13DC1"/>
                </a:solidFill>
              </a:rPr>
              <a:t>Infant </a:t>
            </a:r>
            <a:r>
              <a:rPr lang="en-US" sz="3200" dirty="0">
                <a:solidFill>
                  <a:srgbClr val="C13DC1"/>
                </a:solidFill>
              </a:rPr>
              <a:t>botulism (floppy infant): </a:t>
            </a:r>
            <a:r>
              <a:rPr lang="en-US" sz="3200" dirty="0" smtClean="0"/>
              <a:t>ingestion of </a:t>
            </a:r>
            <a:r>
              <a:rPr lang="en-US" sz="3200" dirty="0" smtClean="0">
                <a:solidFill>
                  <a:srgbClr val="C13DC1"/>
                </a:solidFill>
              </a:rPr>
              <a:t> </a:t>
            </a:r>
            <a:r>
              <a:rPr lang="en-US" sz="3200" dirty="0">
                <a:solidFill>
                  <a:srgbClr val="C13DC1"/>
                </a:solidFill>
              </a:rPr>
              <a:t>honey (</a:t>
            </a:r>
            <a:r>
              <a:rPr lang="en-US" sz="3200" dirty="0"/>
              <a:t>commonest form of botulism</a:t>
            </a:r>
            <a:r>
              <a:rPr lang="en-US" sz="3200" dirty="0">
                <a:solidFill>
                  <a:srgbClr val="C13DC1"/>
                </a:solidFill>
              </a:rPr>
              <a:t>) → </a:t>
            </a:r>
            <a:r>
              <a:rPr lang="en-US" sz="3200" dirty="0"/>
              <a:t>neurotoxin produced inside the </a:t>
            </a:r>
            <a:r>
              <a:rPr lang="en-US" sz="3200" dirty="0" smtClean="0"/>
              <a:t>intestine → so honey is contraindicated in infant below 1 year.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364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686800" cy="533399"/>
          </a:xfrm>
          <a:noFill/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800" b="1" dirty="0">
                <a:solidFill>
                  <a:srgbClr val="338D3E"/>
                </a:solidFill>
              </a:rPr>
              <a:t/>
            </a:r>
            <a:br>
              <a:rPr lang="en-US" sz="2800" b="1" dirty="0">
                <a:solidFill>
                  <a:srgbClr val="338D3E"/>
                </a:solidFill>
              </a:rPr>
            </a:br>
            <a:r>
              <a:rPr lang="en-US" sz="3200" b="1" dirty="0" smtClean="0">
                <a:solidFill>
                  <a:srgbClr val="C13DC1"/>
                </a:solidFill>
              </a:rPr>
              <a:t>Effect </a:t>
            </a:r>
            <a:r>
              <a:rPr lang="en-US" sz="3200" b="1" dirty="0">
                <a:solidFill>
                  <a:srgbClr val="C13DC1"/>
                </a:solidFill>
              </a:rPr>
              <a:t>of botulinum toxin</a:t>
            </a:r>
            <a:r>
              <a:rPr lang="en-US" sz="3200" b="1" dirty="0" smtClean="0">
                <a:solidFill>
                  <a:srgbClr val="C13DC1"/>
                </a:solidFill>
              </a:rPr>
              <a:t>:</a:t>
            </a:r>
            <a:endParaRPr lang="en-US" sz="3200" dirty="0">
              <a:solidFill>
                <a:srgbClr val="C13DC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943600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800" dirty="0"/>
              <a:t>N</a:t>
            </a:r>
          </a:p>
        </p:txBody>
      </p:sp>
      <p:pic>
        <p:nvPicPr>
          <p:cNvPr id="2052" name="Picture 4" descr="http://bhavanajagat.files.wordpress.com/2009/07/botulin-tox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686800" cy="5791200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7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228600" y="1828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28600"/>
            <a:ext cx="8839200" cy="64008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en-US" sz="3000" dirty="0" smtClean="0">
                <a:solidFill>
                  <a:srgbClr val="A935A9"/>
                </a:solidFill>
              </a:rPr>
              <a:t>Diagnosis:</a:t>
            </a:r>
            <a:endParaRPr lang="en-US" sz="3000" dirty="0" smtClean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en-US" sz="3000" dirty="0" smtClean="0">
                <a:solidFill>
                  <a:schemeClr val="tx1"/>
                </a:solidFill>
              </a:rPr>
              <a:t>Isolation of the bacilli from the food in anaerobic conditions.</a:t>
            </a:r>
          </a:p>
          <a:p>
            <a:pPr algn="l">
              <a:spcAft>
                <a:spcPts val="0"/>
              </a:spcAft>
            </a:pPr>
            <a:r>
              <a:rPr lang="en-US" sz="3000" dirty="0" smtClean="0">
                <a:solidFill>
                  <a:schemeClr val="tx1"/>
                </a:solidFill>
              </a:rPr>
              <a:t>Detection of the toxin in the food and the serum.</a:t>
            </a:r>
          </a:p>
          <a:p>
            <a:pPr algn="l">
              <a:spcAft>
                <a:spcPts val="0"/>
              </a:spcAft>
            </a:pPr>
            <a:r>
              <a:rPr lang="en-US" sz="3000" dirty="0" smtClean="0">
                <a:solidFill>
                  <a:srgbClr val="A935A9"/>
                </a:solidFill>
              </a:rPr>
              <a:t>Management:</a:t>
            </a:r>
          </a:p>
          <a:p>
            <a:pPr algn="l">
              <a:spcAft>
                <a:spcPts val="0"/>
              </a:spcAft>
            </a:pPr>
            <a:r>
              <a:rPr lang="en-US" sz="3000" dirty="0" smtClean="0">
                <a:solidFill>
                  <a:schemeClr val="tx1"/>
                </a:solidFill>
              </a:rPr>
              <a:t>-Adequate ventilation support (mortality rate decreased from 70% to 25%).</a:t>
            </a:r>
          </a:p>
          <a:p>
            <a:pPr>
              <a:spcAft>
                <a:spcPts val="0"/>
              </a:spcAft>
            </a:pPr>
            <a:r>
              <a:rPr lang="en-US" sz="3000" dirty="0">
                <a:solidFill>
                  <a:schemeClr val="tx1"/>
                </a:solidFill>
              </a:rPr>
              <a:t>-Gastric lavage </a:t>
            </a:r>
            <a:r>
              <a:rPr lang="en-US" sz="3000" dirty="0" smtClean="0">
                <a:solidFill>
                  <a:schemeClr val="tx1"/>
                </a:solidFill>
              </a:rPr>
              <a:t>to remove un-</a:t>
            </a:r>
            <a:r>
              <a:rPr lang="en-US" sz="3000" dirty="0" err="1" smtClean="0">
                <a:solidFill>
                  <a:schemeClr val="tx1"/>
                </a:solidFill>
              </a:rPr>
              <a:t>absorped</a:t>
            </a:r>
            <a:r>
              <a:rPr lang="en-US" sz="3000" dirty="0" smtClean="0">
                <a:solidFill>
                  <a:schemeClr val="tx1"/>
                </a:solidFill>
              </a:rPr>
              <a:t> toxin.</a:t>
            </a:r>
            <a:endParaRPr lang="en-US" sz="30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3000" dirty="0" smtClean="0">
                <a:solidFill>
                  <a:schemeClr val="tx1"/>
                </a:solidFill>
              </a:rPr>
              <a:t>-</a:t>
            </a:r>
            <a:r>
              <a:rPr lang="en-US" sz="3000" b="1" dirty="0" smtClean="0">
                <a:solidFill>
                  <a:schemeClr val="tx1"/>
                </a:solidFill>
              </a:rPr>
              <a:t>Heptavalent botulinum antitoxin </a:t>
            </a:r>
            <a:r>
              <a:rPr lang="en-US" sz="3000" dirty="0" smtClean="0">
                <a:solidFill>
                  <a:schemeClr val="tx1"/>
                </a:solidFill>
              </a:rPr>
              <a:t>immunoglobulins. 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9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365760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066800"/>
            <a:ext cx="382905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425669"/>
            <a:ext cx="2573140" cy="52322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Infant botulism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8312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1723"/>
            <a:ext cx="8686800" cy="609599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>
                <a:solidFill>
                  <a:srgbClr val="C00000"/>
                </a:solidFill>
              </a:rPr>
              <a:t>Fungal Intoxication: Mycotoxicosis:</a:t>
            </a:r>
            <a:endParaRPr lang="en-US" sz="3200" b="1" u="sng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09600"/>
            <a:ext cx="8991600" cy="61722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000" b="1" u="sng" dirty="0" smtClean="0">
                <a:solidFill>
                  <a:srgbClr val="002060"/>
                </a:solidFill>
              </a:rPr>
              <a:t>Toxins:</a:t>
            </a:r>
            <a:r>
              <a:rPr lang="en-US" sz="3000" b="1" dirty="0" smtClean="0">
                <a:solidFill>
                  <a:srgbClr val="002060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Aflatoxins, ergot alkaloids, </a:t>
            </a:r>
            <a:r>
              <a:rPr lang="en-US" sz="3000" dirty="0" err="1" smtClean="0">
                <a:solidFill>
                  <a:schemeClr val="tx1"/>
                </a:solidFill>
              </a:rPr>
              <a:t>tricothecene</a:t>
            </a:r>
            <a:r>
              <a:rPr lang="en-US" sz="3000" dirty="0" smtClean="0">
                <a:solidFill>
                  <a:schemeClr val="tx1"/>
                </a:solidFill>
              </a:rPr>
              <a:t> &amp; </a:t>
            </a:r>
            <a:r>
              <a:rPr lang="en-US" sz="3000" dirty="0" err="1" smtClean="0">
                <a:solidFill>
                  <a:schemeClr val="tx1"/>
                </a:solidFill>
              </a:rPr>
              <a:t>ochratoxins</a:t>
            </a:r>
            <a:r>
              <a:rPr lang="en-US" sz="3000" dirty="0">
                <a:solidFill>
                  <a:schemeClr val="tx1"/>
                </a:solidFill>
              </a:rPr>
              <a:t>: </a:t>
            </a:r>
            <a:endParaRPr lang="en-US" sz="3000" dirty="0" smtClean="0">
              <a:solidFill>
                <a:schemeClr val="tx1"/>
              </a:solidFill>
            </a:endParaRPr>
          </a:p>
          <a:p>
            <a:pPr>
              <a:buClr>
                <a:srgbClr val="C00000"/>
              </a:buClr>
              <a:buSzPct val="76000"/>
            </a:pPr>
            <a:r>
              <a:rPr lang="en-US" sz="3000" b="1" dirty="0" smtClean="0">
                <a:solidFill>
                  <a:srgbClr val="C00000"/>
                </a:solidFill>
              </a:rPr>
              <a:t>Aflatoxins:                                                                                   </a:t>
            </a:r>
            <a:r>
              <a:rPr lang="en-US" sz="3000" dirty="0" smtClean="0">
                <a:solidFill>
                  <a:schemeClr val="tx1"/>
                </a:solidFill>
              </a:rPr>
              <a:t>-Produced by </a:t>
            </a:r>
            <a:r>
              <a:rPr lang="en-US" sz="3000" i="1" dirty="0" smtClean="0">
                <a:solidFill>
                  <a:schemeClr val="tx1"/>
                </a:solidFill>
              </a:rPr>
              <a:t>Aspergillus flavus</a:t>
            </a:r>
            <a:r>
              <a:rPr lang="en-US" sz="3000" dirty="0" smtClean="0">
                <a:solidFill>
                  <a:schemeClr val="tx1"/>
                </a:solidFill>
              </a:rPr>
              <a:t>.                                        -Implicated food: Peanuts, corn, grains (badly stored in humidity).                                                                                   -Effect: </a:t>
            </a:r>
            <a:r>
              <a:rPr lang="en-US" sz="3000" b="1" dirty="0" smtClean="0">
                <a:solidFill>
                  <a:schemeClr val="tx1"/>
                </a:solidFill>
              </a:rPr>
              <a:t>liver necrosis, </a:t>
            </a:r>
            <a:r>
              <a:rPr lang="en-US" sz="3000" b="1" dirty="0" err="1" smtClean="0">
                <a:solidFill>
                  <a:schemeClr val="tx1"/>
                </a:solidFill>
              </a:rPr>
              <a:t>hepato</a:t>
            </a:r>
            <a:r>
              <a:rPr lang="en-US" sz="3000" b="1" dirty="0" smtClean="0">
                <a:solidFill>
                  <a:schemeClr val="tx1"/>
                </a:solidFill>
              </a:rPr>
              <a:t>-carcinogen</a:t>
            </a:r>
            <a:r>
              <a:rPr lang="en-US" sz="3000" dirty="0" smtClean="0">
                <a:solidFill>
                  <a:schemeClr val="tx1"/>
                </a:solidFill>
              </a:rPr>
              <a:t>.</a:t>
            </a:r>
            <a:endParaRPr lang="en-US" sz="3000" dirty="0">
              <a:solidFill>
                <a:schemeClr val="tx1"/>
              </a:solidFill>
            </a:endParaRPr>
          </a:p>
          <a:p>
            <a:pPr algn="l">
              <a:buClr>
                <a:srgbClr val="C00000"/>
              </a:buClr>
              <a:buSzPct val="79000"/>
            </a:pPr>
            <a:r>
              <a:rPr lang="en-US" sz="3000" b="1" dirty="0" smtClean="0">
                <a:solidFill>
                  <a:srgbClr val="C00000"/>
                </a:solidFill>
              </a:rPr>
              <a:t>Ergot alkaloids:                                                                      </a:t>
            </a:r>
            <a:r>
              <a:rPr lang="en-US" sz="3000" dirty="0" smtClean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chemeClr val="tx1"/>
                </a:solidFill>
              </a:rPr>
              <a:t>Produced by </a:t>
            </a:r>
            <a:r>
              <a:rPr lang="en-US" sz="2800" i="1" dirty="0" smtClean="0">
                <a:solidFill>
                  <a:schemeClr val="tx1"/>
                </a:solidFill>
              </a:rPr>
              <a:t>Claviceps purpurea </a:t>
            </a:r>
            <a:r>
              <a:rPr lang="en-US" sz="2800" dirty="0" smtClean="0">
                <a:solidFill>
                  <a:schemeClr val="tx1"/>
                </a:solidFill>
              </a:rPr>
              <a:t>(ergot fungi).                                    -Implicated food: grains.                                                                  -Effect: Arterial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and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venous</a:t>
            </a:r>
            <a:r>
              <a:rPr lang="en-US" sz="2800" b="1" dirty="0" smtClean="0">
                <a:solidFill>
                  <a:schemeClr val="tx1"/>
                </a:solidFill>
              </a:rPr>
              <a:t> vasoconstriction and endothelial cell damage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→ gangrene, convulsions &amp; abortions.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4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839200" cy="66294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100" b="1" dirty="0" smtClean="0">
                <a:solidFill>
                  <a:schemeClr val="tx2">
                    <a:lumMod val="50000"/>
                  </a:schemeClr>
                </a:solidFill>
              </a:rPr>
              <a:t>Foodborne infections</a:t>
            </a: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</a:rPr>
              <a:t>:                                          </a:t>
            </a:r>
            <a:r>
              <a:rPr lang="en-US" sz="3100" dirty="0" smtClean="0">
                <a:solidFill>
                  <a:schemeClr val="tx1"/>
                </a:solidFill>
              </a:rPr>
              <a:t>Gastrointestinal illness caused by consumption of food contaminated by microorganisms or their toxins.</a:t>
            </a:r>
          </a:p>
          <a:p>
            <a:pPr lvl="0">
              <a:buClr>
                <a:srgbClr val="F9EBF9"/>
              </a:buClr>
            </a:pPr>
            <a:r>
              <a:rPr lang="en-US" sz="3100" b="1" dirty="0" smtClean="0">
                <a:solidFill>
                  <a:srgbClr val="954ECA"/>
                </a:solidFill>
              </a:rPr>
              <a:t>Foodborne disease outbreak:                        </a:t>
            </a:r>
            <a:r>
              <a:rPr lang="en-US" sz="3100" dirty="0" smtClean="0">
                <a:solidFill>
                  <a:srgbClr val="000000"/>
                </a:solidFill>
              </a:rPr>
              <a:t>Gastrointestinal illness of </a:t>
            </a:r>
            <a:r>
              <a:rPr lang="en-US" sz="3100" dirty="0" smtClean="0">
                <a:solidFill>
                  <a:srgbClr val="0070C0"/>
                </a:solidFill>
              </a:rPr>
              <a:t>two</a:t>
            </a:r>
            <a:r>
              <a:rPr lang="en-US" sz="3100" dirty="0" smtClean="0">
                <a:solidFill>
                  <a:srgbClr val="000000"/>
                </a:solidFill>
              </a:rPr>
              <a:t> or </a:t>
            </a:r>
            <a:r>
              <a:rPr lang="en-US" sz="3100" dirty="0" smtClean="0">
                <a:solidFill>
                  <a:srgbClr val="0070C0"/>
                </a:solidFill>
              </a:rPr>
              <a:t>more </a:t>
            </a:r>
            <a:r>
              <a:rPr lang="en-US" sz="3100" dirty="0" smtClean="0">
                <a:solidFill>
                  <a:srgbClr val="000000"/>
                </a:solidFill>
              </a:rPr>
              <a:t>persons</a:t>
            </a:r>
            <a:r>
              <a:rPr lang="en-US" sz="3100" dirty="0" smtClean="0">
                <a:solidFill>
                  <a:srgbClr val="0070C0"/>
                </a:solidFill>
              </a:rPr>
              <a:t> </a:t>
            </a:r>
            <a:r>
              <a:rPr lang="en-US" sz="3100" dirty="0" smtClean="0">
                <a:solidFill>
                  <a:srgbClr val="000000"/>
                </a:solidFill>
              </a:rPr>
              <a:t>who experience </a:t>
            </a:r>
            <a:r>
              <a:rPr lang="en-US" sz="3100" dirty="0" smtClean="0">
                <a:solidFill>
                  <a:srgbClr val="0070C0"/>
                </a:solidFill>
              </a:rPr>
              <a:t>similar symptoms </a:t>
            </a:r>
            <a:r>
              <a:rPr lang="en-US" sz="3100" dirty="0" smtClean="0">
                <a:solidFill>
                  <a:srgbClr val="000000"/>
                </a:solidFill>
              </a:rPr>
              <a:t>after </a:t>
            </a:r>
            <a:r>
              <a:rPr lang="en-US" sz="3100" dirty="0" smtClean="0">
                <a:solidFill>
                  <a:srgbClr val="0070C0"/>
                </a:solidFill>
              </a:rPr>
              <a:t>ingestion</a:t>
            </a:r>
            <a:r>
              <a:rPr lang="en-US" sz="3100" dirty="0" smtClean="0">
                <a:solidFill>
                  <a:srgbClr val="000000"/>
                </a:solidFill>
              </a:rPr>
              <a:t> of the </a:t>
            </a:r>
            <a:r>
              <a:rPr lang="en-US" sz="3100" dirty="0" smtClean="0">
                <a:solidFill>
                  <a:srgbClr val="0060A8"/>
                </a:solidFill>
              </a:rPr>
              <a:t>same</a:t>
            </a:r>
            <a:r>
              <a:rPr lang="en-US" sz="3100" dirty="0" smtClean="0">
                <a:solidFill>
                  <a:srgbClr val="000000"/>
                </a:solidFill>
              </a:rPr>
              <a:t> food or water </a:t>
            </a:r>
            <a:r>
              <a:rPr lang="en-US" sz="3100" dirty="0" smtClean="0">
                <a:solidFill>
                  <a:srgbClr val="0070C0"/>
                </a:solidFill>
              </a:rPr>
              <a:t>confirmed</a:t>
            </a:r>
            <a:r>
              <a:rPr lang="en-US" sz="3100" dirty="0" smtClean="0">
                <a:solidFill>
                  <a:srgbClr val="000000"/>
                </a:solidFill>
              </a:rPr>
              <a:t> by epidemiological analysis results.</a:t>
            </a:r>
            <a:endParaRPr lang="en-US" sz="3100" dirty="0" smtClean="0">
              <a:solidFill>
                <a:schemeClr val="tx1"/>
              </a:solidFill>
            </a:endParaRPr>
          </a:p>
          <a:p>
            <a:pPr>
              <a:buClr>
                <a:schemeClr val="bg1">
                  <a:lumMod val="50000"/>
                </a:schemeClr>
              </a:buClr>
              <a:buSzPct val="123000"/>
            </a:pPr>
            <a:r>
              <a:rPr lang="en-US" sz="3100" b="1" dirty="0" smtClean="0">
                <a:solidFill>
                  <a:srgbClr val="C13DC1"/>
                </a:solidFill>
              </a:rPr>
              <a:t>Epidemiology: </a:t>
            </a:r>
          </a:p>
          <a:p>
            <a:pPr>
              <a:buClr>
                <a:schemeClr val="bg1">
                  <a:lumMod val="50000"/>
                </a:schemeClr>
              </a:buClr>
              <a:buSzPct val="123000"/>
            </a:pPr>
            <a:r>
              <a:rPr lang="en-US" sz="3100" dirty="0" smtClean="0">
                <a:solidFill>
                  <a:srgbClr val="000000"/>
                </a:solidFill>
              </a:rPr>
              <a:t>WHO estimates that1 in 10 people (600 million) fall ill every year from eating contaminated food and     420 000 die as a result. 30% of the deaths are in children.</a:t>
            </a:r>
            <a:endParaRPr lang="en-US" sz="3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93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686800" cy="60960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0" indent="-457200" algn="l">
              <a:buClr>
                <a:srgbClr val="C00000"/>
              </a:buClr>
              <a:buSzPct val="79000"/>
              <a:buFont typeface="Wingdings" panose="05000000000000000000" pitchFamily="2" charset="2"/>
              <a:buChar char="Ø"/>
            </a:pPr>
            <a:r>
              <a:rPr lang="en-US" sz="3000" b="1" dirty="0" smtClean="0">
                <a:solidFill>
                  <a:srgbClr val="C00000"/>
                </a:solidFill>
              </a:rPr>
              <a:t>Trichothecene:* 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-Produced by </a:t>
            </a:r>
            <a:r>
              <a:rPr lang="en-US" sz="3000" i="1" dirty="0" smtClean="0">
                <a:solidFill>
                  <a:schemeClr val="tx1"/>
                </a:solidFill>
              </a:rPr>
              <a:t>Fusarium</a:t>
            </a:r>
            <a:r>
              <a:rPr lang="en-US" sz="3000" dirty="0" smtClean="0">
                <a:solidFill>
                  <a:schemeClr val="tx1"/>
                </a:solidFill>
              </a:rPr>
              <a:t> species.                                                 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-Implicated food: grains.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-Effect: vomiting, diarrhea, </a:t>
            </a:r>
            <a:r>
              <a:rPr lang="en-US" sz="3000" dirty="0">
                <a:solidFill>
                  <a:schemeClr val="tx1"/>
                </a:solidFill>
              </a:rPr>
              <a:t>hypotension, </a:t>
            </a:r>
            <a:r>
              <a:rPr lang="en-US" sz="3000" dirty="0" smtClean="0">
                <a:solidFill>
                  <a:schemeClr val="tx1"/>
                </a:solidFill>
              </a:rPr>
              <a:t>mental dysfunction, bleeding </a:t>
            </a:r>
            <a:r>
              <a:rPr lang="en-US" sz="3000" dirty="0">
                <a:solidFill>
                  <a:schemeClr val="tx1"/>
                </a:solidFill>
              </a:rPr>
              <a:t>and </a:t>
            </a:r>
            <a:r>
              <a:rPr lang="en-US" sz="3000" dirty="0" smtClean="0">
                <a:solidFill>
                  <a:schemeClr val="tx1"/>
                </a:solidFill>
              </a:rPr>
              <a:t>death. </a:t>
            </a:r>
            <a:endParaRPr lang="en-US" sz="3000" dirty="0">
              <a:solidFill>
                <a:schemeClr val="tx1"/>
              </a:solidFill>
            </a:endParaRPr>
          </a:p>
          <a:p>
            <a:pPr marL="457200" indent="-457200">
              <a:buClr>
                <a:srgbClr val="C00000"/>
              </a:buClr>
              <a:buSzPct val="81000"/>
              <a:buFont typeface="Wingdings" panose="05000000000000000000" pitchFamily="2" charset="2"/>
              <a:buChar char="Ø"/>
            </a:pPr>
            <a:r>
              <a:rPr lang="en-US" sz="3000" b="1" dirty="0" smtClean="0">
                <a:solidFill>
                  <a:srgbClr val="C00000"/>
                </a:solidFill>
              </a:rPr>
              <a:t>Ochratoxins A,B,C:</a:t>
            </a:r>
          </a:p>
          <a:p>
            <a:pPr algn="l"/>
            <a:r>
              <a:rPr lang="en-US" sz="3000" dirty="0" smtClean="0">
                <a:solidFill>
                  <a:schemeClr val="tx1"/>
                </a:solidFill>
              </a:rPr>
              <a:t>-Produced by </a:t>
            </a:r>
            <a:r>
              <a:rPr lang="en-US" sz="3000" i="1" dirty="0" smtClean="0">
                <a:solidFill>
                  <a:schemeClr val="tx1"/>
                </a:solidFill>
              </a:rPr>
              <a:t>Aspergillus</a:t>
            </a:r>
            <a:r>
              <a:rPr lang="en-US" sz="3000" dirty="0" smtClean="0">
                <a:solidFill>
                  <a:schemeClr val="tx1"/>
                </a:solidFill>
              </a:rPr>
              <a:t> species.                                                       -Food: grains and coffee beans.                                                                                -Effect: nephrotoxic, carcinogen and immunosuppressive.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58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52400"/>
            <a:ext cx="8915400" cy="6553200"/>
          </a:xfrm>
          <a:noFill/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3500" b="1" u="sng" dirty="0" smtClean="0">
                <a:solidFill>
                  <a:srgbClr val="C13DC1"/>
                </a:solidFill>
              </a:rPr>
              <a:t>Types and Mechanisms of Foodborne Illnesses:</a:t>
            </a:r>
          </a:p>
          <a:p>
            <a:pPr marL="571500" lvl="0" indent="-5715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</a:rPr>
              <a:t>Intoxication</a:t>
            </a:r>
            <a:r>
              <a:rPr lang="en-US" sz="3200" b="1" dirty="0">
                <a:solidFill>
                  <a:schemeClr val="tx1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</a:rPr>
              <a:t>Caused by microbial </a:t>
            </a:r>
            <a:r>
              <a:rPr lang="en-US" sz="3200" b="1" dirty="0" smtClean="0">
                <a:solidFill>
                  <a:schemeClr val="tx1"/>
                </a:solidFill>
              </a:rPr>
              <a:t>toxins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preformed</a:t>
            </a:r>
            <a:r>
              <a:rPr lang="en-US" sz="3200" dirty="0" smtClean="0">
                <a:solidFill>
                  <a:schemeClr val="tx1"/>
                </a:solidFill>
              </a:rPr>
              <a:t> in the food (no multiplication in the GIT). </a:t>
            </a:r>
            <a:r>
              <a:rPr lang="en-US" sz="3300" dirty="0" smtClean="0">
                <a:solidFill>
                  <a:srgbClr val="000000"/>
                </a:solidFill>
              </a:rPr>
              <a:t>Characterized by </a:t>
            </a:r>
            <a:r>
              <a:rPr lang="en-US" sz="3300" u="sng" dirty="0">
                <a:solidFill>
                  <a:srgbClr val="000000"/>
                </a:solidFill>
              </a:rPr>
              <a:t>short</a:t>
            </a:r>
            <a:r>
              <a:rPr lang="en-US" sz="3300" dirty="0">
                <a:solidFill>
                  <a:srgbClr val="000000"/>
                </a:solidFill>
              </a:rPr>
              <a:t> incubation </a:t>
            </a:r>
            <a:r>
              <a:rPr lang="en-US" sz="3300" dirty="0" smtClean="0">
                <a:solidFill>
                  <a:srgbClr val="000000"/>
                </a:solidFill>
              </a:rPr>
              <a:t>period (hours) and </a:t>
            </a:r>
            <a:r>
              <a:rPr lang="en-US" sz="3300" u="sng" dirty="0" smtClean="0">
                <a:solidFill>
                  <a:srgbClr val="000000"/>
                </a:solidFill>
              </a:rPr>
              <a:t>upper</a:t>
            </a:r>
            <a:r>
              <a:rPr lang="en-US" sz="3300" dirty="0" smtClean="0">
                <a:solidFill>
                  <a:srgbClr val="000000"/>
                </a:solidFill>
              </a:rPr>
              <a:t> </a:t>
            </a:r>
            <a:r>
              <a:rPr lang="en-US" sz="3300" dirty="0">
                <a:solidFill>
                  <a:srgbClr val="000000"/>
                </a:solidFill>
              </a:rPr>
              <a:t>gastrointestinal symptoms such as nausea and vomiting. </a:t>
            </a:r>
            <a:endParaRPr lang="en-US" sz="3200" dirty="0">
              <a:solidFill>
                <a:schemeClr val="tx1"/>
              </a:solidFill>
            </a:endParaRPr>
          </a:p>
          <a:p>
            <a:pPr lvl="1" indent="-457200" algn="l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</a:rPr>
              <a:t>Microbial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entry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and multiplication: </a:t>
            </a:r>
            <a:r>
              <a:rPr lang="en-US" sz="3200" dirty="0" smtClean="0">
                <a:solidFill>
                  <a:srgbClr val="000000"/>
                </a:solidFill>
              </a:rPr>
              <a:t>ingestion </a:t>
            </a:r>
            <a:r>
              <a:rPr lang="en-US" sz="3200" dirty="0">
                <a:solidFill>
                  <a:srgbClr val="000000"/>
                </a:solidFill>
              </a:rPr>
              <a:t>of food contaminated by </a:t>
            </a:r>
            <a:r>
              <a:rPr lang="en-US" sz="3200" b="1" dirty="0" smtClean="0">
                <a:solidFill>
                  <a:srgbClr val="000000"/>
                </a:solidFill>
              </a:rPr>
              <a:t>microbes. </a:t>
            </a:r>
            <a:r>
              <a:rPr lang="en-US" sz="2800" b="1" dirty="0" smtClean="0">
                <a:solidFill>
                  <a:srgbClr val="000000"/>
                </a:solidFill>
              </a:rPr>
              <a:t>                                  </a:t>
            </a:r>
            <a:r>
              <a:rPr lang="en-US" sz="3200" dirty="0" smtClean="0">
                <a:solidFill>
                  <a:srgbClr val="000000"/>
                </a:solidFill>
              </a:rPr>
              <a:t>Characterized by </a:t>
            </a:r>
            <a:r>
              <a:rPr lang="en-US" sz="3200" u="sng" dirty="0">
                <a:solidFill>
                  <a:srgbClr val="000000"/>
                </a:solidFill>
              </a:rPr>
              <a:t>longer</a:t>
            </a:r>
            <a:r>
              <a:rPr lang="en-US" sz="3200" dirty="0">
                <a:solidFill>
                  <a:srgbClr val="000000"/>
                </a:solidFill>
              </a:rPr>
              <a:t> incubation period </a:t>
            </a:r>
            <a:r>
              <a:rPr lang="en-US" sz="3200" dirty="0" smtClean="0">
                <a:solidFill>
                  <a:srgbClr val="000000"/>
                </a:solidFill>
              </a:rPr>
              <a:t>(days) , </a:t>
            </a:r>
            <a:r>
              <a:rPr lang="en-US" sz="3200" u="sng" dirty="0">
                <a:solidFill>
                  <a:srgbClr val="000000"/>
                </a:solidFill>
              </a:rPr>
              <a:t>fever</a:t>
            </a:r>
            <a:r>
              <a:rPr lang="en-US" sz="3200" dirty="0">
                <a:solidFill>
                  <a:srgbClr val="000000"/>
                </a:solidFill>
              </a:rPr>
              <a:t>, and </a:t>
            </a:r>
            <a:r>
              <a:rPr lang="en-US" sz="3200" u="sng" dirty="0">
                <a:solidFill>
                  <a:srgbClr val="000000"/>
                </a:solidFill>
              </a:rPr>
              <a:t>lower</a:t>
            </a:r>
            <a:r>
              <a:rPr lang="en-US" sz="3200" dirty="0">
                <a:solidFill>
                  <a:srgbClr val="000000"/>
                </a:solidFill>
              </a:rPr>
              <a:t> gastrointestinal symptoms. </a:t>
            </a:r>
            <a:endParaRPr lang="en-US" sz="3200" b="1" dirty="0">
              <a:solidFill>
                <a:srgbClr val="000000"/>
              </a:solidFill>
            </a:endParaRPr>
          </a:p>
          <a:p>
            <a:pPr marL="1332000" lvl="1" indent="-457200" algn="l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srgbClr val="000000"/>
                </a:solidFill>
              </a:rPr>
              <a:t>Non invasive: multiplication and toxin production in the gut.</a:t>
            </a:r>
          </a:p>
          <a:p>
            <a:pPr marL="1332000" lvl="1" indent="-457200" algn="l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srgbClr val="000000"/>
                </a:solidFill>
              </a:rPr>
              <a:t>Local invasion.</a:t>
            </a:r>
          </a:p>
          <a:p>
            <a:pPr marL="1332000" lvl="1" indent="-457200" algn="l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srgbClr val="000000"/>
                </a:solidFill>
              </a:rPr>
              <a:t>Systemic invasion.</a:t>
            </a:r>
            <a:endParaRPr lang="en-US" sz="3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75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763000" cy="64008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sz="3400" b="1" dirty="0" smtClean="0">
                <a:solidFill>
                  <a:srgbClr val="C00000"/>
                </a:solidFill>
              </a:rPr>
              <a:t>Food </a:t>
            </a:r>
            <a:r>
              <a:rPr lang="en-US" sz="3400" b="1" dirty="0">
                <a:solidFill>
                  <a:srgbClr val="C00000"/>
                </a:solidFill>
              </a:rPr>
              <a:t>poisoning due to </a:t>
            </a:r>
            <a:r>
              <a:rPr lang="en-US" sz="3400" b="1" dirty="0" smtClean="0">
                <a:solidFill>
                  <a:srgbClr val="C00000"/>
                </a:solidFill>
              </a:rPr>
              <a:t>intoxication</a:t>
            </a:r>
            <a:endParaRPr lang="en-US" sz="3400" dirty="0" smtClean="0">
              <a:solidFill>
                <a:srgbClr val="000000"/>
              </a:solidFill>
            </a:endParaRPr>
          </a:p>
          <a:p>
            <a:pPr marL="571500" lvl="0" indent="-5715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400" dirty="0" smtClean="0">
                <a:solidFill>
                  <a:srgbClr val="000000"/>
                </a:solidFill>
              </a:rPr>
              <a:t>Most common pathogens: </a:t>
            </a:r>
          </a:p>
          <a:p>
            <a:pPr marL="1028700" lvl="1" indent="-571500" algn="l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400" b="1" i="1" dirty="0" smtClean="0">
                <a:solidFill>
                  <a:srgbClr val="0070C0"/>
                </a:solidFill>
              </a:rPr>
              <a:t>Staphylococcus </a:t>
            </a:r>
            <a:r>
              <a:rPr lang="en-US" sz="3400" b="1" i="1" dirty="0">
                <a:solidFill>
                  <a:srgbClr val="0070C0"/>
                </a:solidFill>
              </a:rPr>
              <a:t>aureus</a:t>
            </a:r>
            <a:r>
              <a:rPr lang="en-US" sz="3400" b="1" dirty="0">
                <a:solidFill>
                  <a:srgbClr val="0070C0"/>
                </a:solidFill>
              </a:rPr>
              <a:t>, </a:t>
            </a:r>
            <a:endParaRPr lang="en-US" sz="3400" b="1" dirty="0" smtClean="0">
              <a:solidFill>
                <a:srgbClr val="0070C0"/>
              </a:solidFill>
            </a:endParaRPr>
          </a:p>
          <a:p>
            <a:pPr marL="1028700" lvl="1" indent="-571500" algn="l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400" b="1" i="1" dirty="0">
                <a:solidFill>
                  <a:srgbClr val="7030A0"/>
                </a:solidFill>
              </a:rPr>
              <a:t>Bacillus </a:t>
            </a:r>
            <a:r>
              <a:rPr lang="en-US" sz="3400" b="1" i="1" dirty="0" smtClean="0">
                <a:solidFill>
                  <a:srgbClr val="7030A0"/>
                </a:solidFill>
              </a:rPr>
              <a:t>cereus</a:t>
            </a:r>
            <a:r>
              <a:rPr lang="en-US" sz="3400" b="1" dirty="0">
                <a:solidFill>
                  <a:srgbClr val="7030A0"/>
                </a:solidFill>
              </a:rPr>
              <a:t>,</a:t>
            </a:r>
            <a:endParaRPr lang="en-US" sz="3400" b="1" dirty="0">
              <a:solidFill>
                <a:srgbClr val="7030A0"/>
              </a:solidFill>
            </a:endParaRPr>
          </a:p>
          <a:p>
            <a:pPr marL="1028700" lvl="1" indent="-571500" algn="l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400" b="1" i="1" dirty="0" smtClean="0">
                <a:solidFill>
                  <a:srgbClr val="23632B"/>
                </a:solidFill>
              </a:rPr>
              <a:t>Clostridium perfringens</a:t>
            </a:r>
            <a:r>
              <a:rPr lang="en-US" sz="3400" b="1" dirty="0">
                <a:solidFill>
                  <a:srgbClr val="23632B"/>
                </a:solidFill>
              </a:rPr>
              <a:t>, </a:t>
            </a:r>
            <a:endParaRPr lang="en-US" sz="3400" b="1" dirty="0" smtClean="0">
              <a:solidFill>
                <a:srgbClr val="23632B"/>
              </a:solidFill>
            </a:endParaRPr>
          </a:p>
          <a:p>
            <a:pPr marL="1028700" lvl="1" indent="-571500" algn="l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400" b="1" i="1" dirty="0" smtClean="0">
                <a:solidFill>
                  <a:srgbClr val="C13DC1"/>
                </a:solidFill>
              </a:rPr>
              <a:t>Clostridium botulinum</a:t>
            </a:r>
            <a:r>
              <a:rPr lang="en-US" sz="3400" b="1" dirty="0" smtClean="0">
                <a:solidFill>
                  <a:srgbClr val="C13DC1"/>
                </a:solidFill>
              </a:rPr>
              <a:t>,</a:t>
            </a:r>
          </a:p>
          <a:p>
            <a:pPr marL="1028700" lvl="1" indent="-571500" algn="l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sz="3400" b="1" dirty="0" smtClean="0">
                <a:solidFill>
                  <a:srgbClr val="C00000"/>
                </a:solidFill>
              </a:rPr>
              <a:t>Fungal. </a:t>
            </a:r>
            <a:endParaRPr lang="en-US" sz="3400" b="1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3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457199"/>
          </a:xfrm>
          <a:noFill/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en-US" sz="3600" b="1" i="1" dirty="0">
                <a:solidFill>
                  <a:srgbClr val="0070C0"/>
                </a:solidFill>
                <a:ea typeface="+mn-ea"/>
                <a:cs typeface="Times New Roman"/>
              </a:rPr>
              <a:t>Staphylococcus aureus </a:t>
            </a:r>
            <a:r>
              <a:rPr lang="en-US" sz="3600" b="1" dirty="0">
                <a:solidFill>
                  <a:srgbClr val="0070C0"/>
                </a:solidFill>
                <a:ea typeface="+mn-ea"/>
                <a:cs typeface="Times New Roman"/>
              </a:rPr>
              <a:t>toxigenic disease: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685800"/>
            <a:ext cx="8763000" cy="59436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 algn="l"/>
            <a:r>
              <a:rPr lang="en-US" sz="3200" u="sng" dirty="0" smtClean="0">
                <a:solidFill>
                  <a:srgbClr val="005EA4"/>
                </a:solidFill>
              </a:rPr>
              <a:t>Implicated food:</a:t>
            </a:r>
          </a:p>
          <a:p>
            <a:pPr lvl="0">
              <a:buClr>
                <a:srgbClr val="7030A0"/>
              </a:buClr>
              <a:buSzPct val="124000"/>
            </a:pPr>
            <a:r>
              <a:rPr lang="en-US" sz="3200" dirty="0" smtClean="0">
                <a:solidFill>
                  <a:srgbClr val="0070C0"/>
                </a:solidFill>
              </a:rPr>
              <a:t>Carbohydrate </a:t>
            </a:r>
            <a:r>
              <a:rPr lang="en-US" sz="3200" dirty="0" smtClean="0">
                <a:solidFill>
                  <a:schemeClr val="tx1"/>
                </a:solidFill>
              </a:rPr>
              <a:t>or</a:t>
            </a:r>
            <a:r>
              <a:rPr lang="en-US" sz="3200" dirty="0" smtClean="0">
                <a:solidFill>
                  <a:srgbClr val="0070C0"/>
                </a:solidFill>
              </a:rPr>
              <a:t> protein </a:t>
            </a:r>
            <a:r>
              <a:rPr lang="en-US" sz="3200" dirty="0" smtClean="0">
                <a:solidFill>
                  <a:schemeClr val="tx1"/>
                </a:solidFill>
              </a:rPr>
              <a:t>rich food (especially high </a:t>
            </a:r>
            <a:r>
              <a:rPr lang="en-US" sz="3200" dirty="0" smtClean="0">
                <a:solidFill>
                  <a:srgbClr val="0070C0"/>
                </a:solidFill>
              </a:rPr>
              <a:t>sugar </a:t>
            </a:r>
            <a:r>
              <a:rPr lang="en-US" sz="3200" dirty="0" smtClean="0">
                <a:solidFill>
                  <a:schemeClr val="tx1"/>
                </a:solidFill>
              </a:rPr>
              <a:t>or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salt content): cake, pasta, potato, salads, beef or pork-meat, mayonnaise, milk and its products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(e.g. ice-cream, custard),…….</a:t>
            </a:r>
            <a:r>
              <a:rPr lang="en-US" sz="3200" b="1" dirty="0" smtClean="0">
                <a:solidFill>
                  <a:schemeClr val="tx1"/>
                </a:solidFill>
              </a:rPr>
              <a:t>   </a:t>
            </a:r>
          </a:p>
          <a:p>
            <a:pPr lvl="0" algn="l"/>
            <a:r>
              <a:rPr lang="en-US" sz="3200" u="sng" dirty="0" smtClean="0">
                <a:solidFill>
                  <a:srgbClr val="005EA4"/>
                </a:solidFill>
              </a:rPr>
              <a:t>Source </a:t>
            </a:r>
            <a:r>
              <a:rPr lang="en-US" sz="3200" u="sng" dirty="0">
                <a:solidFill>
                  <a:srgbClr val="005EA4"/>
                </a:solidFill>
              </a:rPr>
              <a:t>of food contamination:</a:t>
            </a:r>
          </a:p>
          <a:p>
            <a:pPr lvl="0" algn="l"/>
            <a:r>
              <a:rPr lang="en-US" sz="3200" dirty="0" smtClean="0">
                <a:solidFill>
                  <a:srgbClr val="0070C0"/>
                </a:solidFill>
              </a:rPr>
              <a:t>Carriers of enterotoxin producing </a:t>
            </a:r>
            <a:r>
              <a:rPr lang="en-US" sz="3200" i="1" dirty="0" smtClean="0">
                <a:solidFill>
                  <a:srgbClr val="0070C0"/>
                </a:solidFill>
              </a:rPr>
              <a:t>S. aureus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(food-handlers).                                                                          The </a:t>
            </a:r>
            <a:r>
              <a:rPr lang="en-US" sz="3200" dirty="0">
                <a:solidFill>
                  <a:prstClr val="black"/>
                </a:solidFill>
              </a:rPr>
              <a:t>organism grows in the food and produces </a:t>
            </a:r>
            <a:r>
              <a:rPr lang="en-US" sz="3200" dirty="0" smtClean="0">
                <a:solidFill>
                  <a:prstClr val="black"/>
                </a:solidFill>
              </a:rPr>
              <a:t>its enterotoxin.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6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304800" y="1828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76200"/>
            <a:ext cx="8915400" cy="6705600"/>
          </a:xfrm>
          <a:noFill/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0">
              <a:buClr>
                <a:srgbClr val="F9EBF9"/>
              </a:buClr>
            </a:pPr>
            <a:r>
              <a:rPr lang="en-US" sz="3200" i="1" dirty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3200" i="1" dirty="0" smtClean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aureus </a:t>
            </a:r>
            <a:r>
              <a:rPr lang="en-US" sz="3200" dirty="0" smtClean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 enterotoxins </a:t>
            </a:r>
            <a:r>
              <a:rPr lang="en-US" sz="3200" b="1" dirty="0" smtClean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3200" b="1" dirty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dirty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3200" b="1" dirty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dirty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 through </a:t>
            </a:r>
            <a:r>
              <a:rPr lang="en-US" sz="3200" b="1" dirty="0" smtClean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solidFill>
                  <a:srgbClr val="005EA4"/>
                </a:solidFill>
                <a:latin typeface="Times New Roman" pitchFamily="18" charset="0"/>
                <a:cs typeface="Times New Roman" pitchFamily="18" charset="0"/>
              </a:rPr>
              <a:t>:                                                                 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Enterotoxin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is the most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common alone or in combination.</a:t>
            </a:r>
          </a:p>
          <a:p>
            <a:pPr marL="457200" indent="-457200"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12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Very small amount is enough (high number of cases)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126000"/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 not change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the taste, color, or food odor.</a:t>
            </a:r>
          </a:p>
          <a:p>
            <a:pPr marL="457200" lvl="0" indent="-457200" algn="l"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12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Heat-stable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resist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 minutes of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boiling 100ᵒC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57200" lvl="0" indent="-457200" algn="l"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12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Resist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gastric pepsin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l"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12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Stimulate GIT nerves.</a:t>
            </a:r>
          </a:p>
          <a:p>
            <a:pPr marL="457200" lvl="0" indent="-457200"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126000"/>
              <a:buFont typeface="Courier New" panose="02070309020205020404" pitchFamily="49" charset="0"/>
              <a:buChar char="o"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Enterotoxins </a:t>
            </a: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 and toxic shock syndrome toxin 1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superantigens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→ TSS and enterocolitis.</a:t>
            </a:r>
          </a:p>
        </p:txBody>
      </p:sp>
    </p:spTree>
    <p:extLst>
      <p:ext uri="{BB962C8B-B14F-4D97-AF65-F5344CB8AC3E}">
        <p14:creationId xmlns:p14="http://schemas.microsoft.com/office/powerpoint/2010/main" val="276172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304800"/>
            <a:ext cx="8839200" cy="64008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9EBF9"/>
              </a:buClr>
            </a:pPr>
            <a:r>
              <a:rPr lang="en-US" sz="3200" dirty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Incubation period: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short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– 6 hours; 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epidemiological clue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9EBF9"/>
              </a:buClr>
            </a:pPr>
            <a:r>
              <a:rPr lang="en-US" sz="3200" dirty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Symptoms: 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Vomiting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nausea,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diarrhea, 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abdominal pain, fever or inflammation. </a:t>
            </a:r>
          </a:p>
          <a:p>
            <a:pPr lvl="0">
              <a:buClr>
                <a:srgbClr val="F9EBF9"/>
              </a:buClr>
            </a:pPr>
            <a:r>
              <a:rPr lang="en-US" sz="3200" dirty="0" smtClean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</a:t>
            </a:r>
            <a:r>
              <a:rPr lang="en-US" sz="3200" dirty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200" dirty="0" smtClean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illness: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48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(self limited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>
              <a:buClr>
                <a:srgbClr val="F9EBF9"/>
              </a:buClr>
            </a:pPr>
            <a:r>
              <a:rPr lang="en-US" sz="3200" b="1" dirty="0">
                <a:solidFill>
                  <a:srgbClr val="005E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Diagnosis: </a:t>
            </a:r>
          </a:p>
          <a:p>
            <a:pPr marL="457200" lvl="0" indent="-4572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Clinical: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Symptoms, 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 of eating meats of high salt content or eating high sugar content 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food, short incubation and fast recovery.  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30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686800" cy="457199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600" b="1" i="1" dirty="0" smtClean="0">
                <a:solidFill>
                  <a:srgbClr val="7030A0"/>
                </a:solidFill>
              </a:rPr>
              <a:t>Bacillus cereus</a:t>
            </a:r>
            <a:r>
              <a:rPr lang="en-US" sz="3600" b="1" dirty="0" smtClean="0">
                <a:solidFill>
                  <a:srgbClr val="7030A0"/>
                </a:solidFill>
              </a:rPr>
              <a:t>: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533400"/>
            <a:ext cx="8839200" cy="62484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spcAft>
                <a:spcPts val="0"/>
              </a:spcAft>
            </a:pPr>
            <a:r>
              <a:rPr lang="en-US" sz="3200" dirty="0" smtClean="0">
                <a:solidFill>
                  <a:srgbClr val="7030A0"/>
                </a:solidFill>
                <a:cs typeface="Times New Roman" pitchFamily="18" charset="0"/>
              </a:rPr>
              <a:t>Gram positive aerobic spore forming bacilli                     </a:t>
            </a:r>
            <a:r>
              <a:rPr lang="en-US" sz="3200" b="1" u="sng" dirty="0" smtClean="0">
                <a:solidFill>
                  <a:schemeClr val="tx1"/>
                </a:solidFill>
                <a:cs typeface="Times New Roman" pitchFamily="18" charset="0"/>
              </a:rPr>
              <a:t>Two presentations</a:t>
            </a:r>
            <a:r>
              <a:rPr lang="en-US" sz="3200" b="1" u="sng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en-US" sz="32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cs typeface="Times New Roman" pitchFamily="18" charset="0"/>
              </a:rPr>
              <a:t>Emetic </a:t>
            </a:r>
            <a:r>
              <a:rPr lang="en-US" sz="3200" dirty="0" smtClean="0">
                <a:solidFill>
                  <a:schemeClr val="tx1"/>
                </a:solidFill>
                <a:cs typeface="Times New Roman" pitchFamily="18" charset="0"/>
              </a:rPr>
              <a:t>syndrome </a:t>
            </a:r>
            <a:r>
              <a:rPr lang="en-US" sz="3200" dirty="0">
                <a:solidFill>
                  <a:schemeClr val="tx1"/>
                </a:solidFill>
                <a:cs typeface="Times New Roman" pitchFamily="18" charset="0"/>
              </a:rPr>
              <a:t>or </a:t>
            </a:r>
            <a:r>
              <a:rPr lang="en-US" sz="3200" dirty="0" smtClean="0">
                <a:solidFill>
                  <a:schemeClr val="tx1"/>
                </a:solidFill>
                <a:cs typeface="Times New Roman" pitchFamily="18" charset="0"/>
              </a:rPr>
              <a:t>diarrheal syndrome (two different enterotoxins).</a:t>
            </a:r>
          </a:p>
          <a:p>
            <a:pPr marL="252000" lvl="0" indent="-457200" algn="l">
              <a:spcAft>
                <a:spcPts val="0"/>
              </a:spcAft>
              <a:buClr>
                <a:srgbClr val="7030A0"/>
              </a:buClr>
              <a:buSzPct val="108000"/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7030A0"/>
                </a:solidFill>
                <a:cs typeface="Times New Roman" pitchFamily="18" charset="0"/>
              </a:rPr>
              <a:t>Emetic </a:t>
            </a:r>
            <a:r>
              <a:rPr lang="en-US" sz="3200" b="1" dirty="0">
                <a:solidFill>
                  <a:srgbClr val="7030A0"/>
                </a:solidFill>
                <a:cs typeface="Times New Roman" pitchFamily="18" charset="0"/>
              </a:rPr>
              <a:t>syndrome: </a:t>
            </a:r>
            <a:endParaRPr lang="en-US" sz="3200" b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lvl="0" algn="l">
              <a:spcAft>
                <a:spcPts val="0"/>
              </a:spcAft>
              <a:buClr>
                <a:srgbClr val="C00000"/>
              </a:buClr>
              <a:buSzPct val="108000"/>
            </a:pPr>
            <a:r>
              <a:rPr lang="en-US" sz="3200" dirty="0" smtClean="0">
                <a:solidFill>
                  <a:srgbClr val="7030A0"/>
                </a:solidFill>
                <a:cs typeface="Times New Roman" pitchFamily="18" charset="0"/>
              </a:rPr>
              <a:t>Type of toxin: </a:t>
            </a:r>
            <a:r>
              <a:rPr lang="en-US" sz="3200" b="1" dirty="0" smtClean="0">
                <a:solidFill>
                  <a:schemeClr val="tx1"/>
                </a:solidFill>
                <a:cs typeface="Times New Roman" pitchFamily="18" charset="0"/>
              </a:rPr>
              <a:t>heat-stable</a:t>
            </a:r>
            <a:r>
              <a:rPr lang="en-US" sz="3200" dirty="0" smtClean="0">
                <a:solidFill>
                  <a:schemeClr val="tx1"/>
                </a:solidFill>
                <a:cs typeface="Times New Roman" pitchFamily="18" charset="0"/>
              </a:rPr>
              <a:t> enterotoxin. </a:t>
            </a:r>
            <a:endParaRPr lang="en-US" sz="3200" b="1" kern="0" dirty="0">
              <a:solidFill>
                <a:schemeClr val="tx1"/>
              </a:solidFill>
            </a:endParaRPr>
          </a:p>
          <a:p>
            <a:pPr lvl="0" algn="l" fontAlgn="base"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en-US" sz="3200" kern="0" dirty="0" smtClean="0">
                <a:solidFill>
                  <a:srgbClr val="7030A0"/>
                </a:solidFill>
              </a:rPr>
              <a:t>Associated </a:t>
            </a:r>
            <a:r>
              <a:rPr lang="en-US" sz="3200" kern="0" dirty="0">
                <a:solidFill>
                  <a:srgbClr val="7030A0"/>
                </a:solidFill>
              </a:rPr>
              <a:t>foods: </a:t>
            </a:r>
            <a:r>
              <a:rPr lang="en-US" sz="3200" kern="0" dirty="0" smtClean="0">
                <a:solidFill>
                  <a:prstClr val="black"/>
                </a:solidFill>
              </a:rPr>
              <a:t>boiled </a:t>
            </a:r>
            <a:r>
              <a:rPr lang="en-US" sz="3200" kern="0" dirty="0">
                <a:solidFill>
                  <a:prstClr val="black"/>
                </a:solidFill>
              </a:rPr>
              <a:t>or fried </a:t>
            </a:r>
            <a:r>
              <a:rPr lang="en-US" sz="3200" b="1" kern="0" dirty="0" smtClean="0">
                <a:solidFill>
                  <a:schemeClr val="tx1"/>
                </a:solidFill>
              </a:rPr>
              <a:t>rice, cereals</a:t>
            </a:r>
            <a:r>
              <a:rPr lang="en-US" sz="3200" kern="0" dirty="0" smtClean="0">
                <a:solidFill>
                  <a:prstClr val="black"/>
                </a:solidFill>
              </a:rPr>
              <a:t> and </a:t>
            </a:r>
            <a:r>
              <a:rPr lang="en-US" sz="3200" kern="0" dirty="0" smtClean="0">
                <a:solidFill>
                  <a:schemeClr val="tx1"/>
                </a:solidFill>
              </a:rPr>
              <a:t>carbohydrates</a:t>
            </a:r>
            <a:r>
              <a:rPr lang="en-US" sz="3200" kern="0" dirty="0" smtClean="0">
                <a:solidFill>
                  <a:prstClr val="black"/>
                </a:solidFill>
              </a:rPr>
              <a:t> </a:t>
            </a:r>
            <a:r>
              <a:rPr lang="en-US" sz="3200" kern="0" dirty="0">
                <a:solidFill>
                  <a:prstClr val="black"/>
                </a:solidFill>
              </a:rPr>
              <a:t>rich </a:t>
            </a:r>
            <a:r>
              <a:rPr lang="en-US" sz="3200" kern="0" dirty="0" smtClean="0">
                <a:solidFill>
                  <a:prstClr val="black"/>
                </a:solidFill>
              </a:rPr>
              <a:t>food. </a:t>
            </a:r>
            <a:endParaRPr lang="en-US" sz="3200" kern="0" dirty="0">
              <a:solidFill>
                <a:prstClr val="black"/>
              </a:solidFill>
            </a:endParaRPr>
          </a:p>
          <a:p>
            <a:pPr lvl="0" algn="l" fontAlgn="base"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en-US" sz="3200" kern="0" dirty="0" smtClean="0">
                <a:solidFill>
                  <a:srgbClr val="7030A0"/>
                </a:solidFill>
              </a:rPr>
              <a:t>Incubation </a:t>
            </a:r>
            <a:r>
              <a:rPr lang="en-US" sz="3200" kern="0" dirty="0">
                <a:solidFill>
                  <a:srgbClr val="7030A0"/>
                </a:solidFill>
              </a:rPr>
              <a:t>period: </a:t>
            </a:r>
            <a:r>
              <a:rPr lang="en-US" sz="3200" kern="0" dirty="0" smtClean="0">
                <a:solidFill>
                  <a:prstClr val="black"/>
                </a:solidFill>
              </a:rPr>
              <a:t>short 1-6 hours (preformed toxin).</a:t>
            </a:r>
            <a:endParaRPr lang="en-US" sz="3200" b="1" kern="0" dirty="0">
              <a:solidFill>
                <a:srgbClr val="7030A0"/>
              </a:solidFill>
            </a:endParaRPr>
          </a:p>
          <a:p>
            <a:pPr lvl="0" algn="l" fontAlgn="base"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en-US" sz="3200" kern="0" dirty="0" smtClean="0">
                <a:solidFill>
                  <a:srgbClr val="7030A0"/>
                </a:solidFill>
              </a:rPr>
              <a:t>Clinical presentation:</a:t>
            </a:r>
            <a:r>
              <a:rPr lang="en-US" sz="3200" kern="0" dirty="0">
                <a:solidFill>
                  <a:srgbClr val="7030A0"/>
                </a:solidFill>
              </a:rPr>
              <a:t> </a:t>
            </a:r>
            <a:r>
              <a:rPr lang="en-US" sz="3200" b="1" kern="0" dirty="0" smtClean="0">
                <a:solidFill>
                  <a:schemeClr val="tx1"/>
                </a:solidFill>
              </a:rPr>
              <a:t>nausea</a:t>
            </a:r>
            <a:r>
              <a:rPr lang="en-US" sz="3200" b="1" kern="0" dirty="0">
                <a:solidFill>
                  <a:schemeClr val="tx1"/>
                </a:solidFill>
              </a:rPr>
              <a:t>, </a:t>
            </a:r>
            <a:r>
              <a:rPr lang="en-US" sz="3200" b="1" kern="0" dirty="0" smtClean="0">
                <a:solidFill>
                  <a:schemeClr val="tx1"/>
                </a:solidFill>
              </a:rPr>
              <a:t>vomiting</a:t>
            </a:r>
            <a:r>
              <a:rPr lang="en-US" sz="3200" kern="0" dirty="0" smtClean="0">
                <a:solidFill>
                  <a:schemeClr val="tx1"/>
                </a:solidFill>
              </a:rPr>
              <a:t> and </a:t>
            </a:r>
            <a:r>
              <a:rPr lang="en-US" sz="3200" kern="0" dirty="0">
                <a:solidFill>
                  <a:schemeClr val="tx1"/>
                </a:solidFill>
              </a:rPr>
              <a:t>abdominal cramps</a:t>
            </a:r>
            <a:r>
              <a:rPr lang="en-US" sz="3200" kern="0" dirty="0" smtClean="0">
                <a:solidFill>
                  <a:schemeClr val="tx1"/>
                </a:solidFill>
              </a:rPr>
              <a:t>.</a:t>
            </a:r>
          </a:p>
          <a:p>
            <a:pPr lvl="0" algn="l" fontAlgn="base"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en-US" sz="3200" kern="0" dirty="0" smtClean="0">
                <a:solidFill>
                  <a:srgbClr val="7030A0"/>
                </a:solidFill>
              </a:rPr>
              <a:t>Duration </a:t>
            </a:r>
            <a:r>
              <a:rPr lang="en-US" sz="3200" kern="0" dirty="0">
                <a:solidFill>
                  <a:srgbClr val="7030A0"/>
                </a:solidFill>
              </a:rPr>
              <a:t>of illness: </a:t>
            </a:r>
            <a:r>
              <a:rPr lang="en-US" sz="3200" kern="0" dirty="0" smtClean="0">
                <a:solidFill>
                  <a:prstClr val="black"/>
                </a:solidFill>
              </a:rPr>
              <a:t>6-10 </a:t>
            </a:r>
            <a:r>
              <a:rPr lang="en-US" sz="3200" kern="0" dirty="0">
                <a:solidFill>
                  <a:prstClr val="black"/>
                </a:solidFill>
              </a:rPr>
              <a:t>hour</a:t>
            </a:r>
            <a:r>
              <a:rPr lang="en-US" sz="3200" kern="0" dirty="0" smtClean="0">
                <a:solidFill>
                  <a:prstClr val="black"/>
                </a:solidFill>
              </a:rPr>
              <a:t>.</a:t>
            </a:r>
            <a:endParaRPr lang="en-US" sz="32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25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28600"/>
            <a:ext cx="8763000" cy="64008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8000" lvl="0" indent="-457200" algn="l">
              <a:buClr>
                <a:srgbClr val="7030A0"/>
              </a:buClr>
              <a:buSzPct val="104000"/>
              <a:buFont typeface="Wingdings" panose="05000000000000000000" pitchFamily="2" charset="2"/>
              <a:buChar char="§"/>
            </a:pPr>
            <a:r>
              <a:rPr lang="en-US" sz="32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Diarrheal </a:t>
            </a:r>
            <a:r>
              <a:rPr lang="en-US" sz="3200" b="1" kern="0" dirty="0">
                <a:solidFill>
                  <a:srgbClr val="7030A0"/>
                </a:solidFill>
                <a:latin typeface="Times New Roman" pitchFamily="18" charset="0"/>
                <a:cs typeface="Times New Roman" panose="02020603050405020304" pitchFamily="18" charset="0"/>
              </a:rPr>
              <a:t>syndrome</a:t>
            </a:r>
            <a:r>
              <a:rPr lang="en-US" sz="3200" b="1" kern="0" dirty="0" smtClean="0">
                <a:solidFill>
                  <a:srgbClr val="7030A0"/>
                </a:solidFill>
                <a:latin typeface="Times New Roman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>
              <a:buClr>
                <a:srgbClr val="C00000"/>
              </a:buClr>
              <a:buSzPct val="104000"/>
            </a:pP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Type of toxin: 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Heat-labile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enterotoxin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fontAlgn="base"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en-US" sz="3200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Associated </a:t>
            </a:r>
            <a:r>
              <a:rPr lang="en-US" sz="3200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foods: </a:t>
            </a:r>
            <a:r>
              <a:rPr lang="en-US" sz="32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Meat</a:t>
            </a:r>
            <a:r>
              <a:rPr lang="en-US" sz="3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product e.g. sausage and beef, </a:t>
            </a:r>
            <a:r>
              <a:rPr lang="en-US" sz="3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soups, sauces, and dried </a:t>
            </a:r>
            <a:r>
              <a:rPr lang="en-US" sz="3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vegetables</a:t>
            </a:r>
            <a:r>
              <a:rPr lang="en-US" sz="3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fontAlgn="base"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en-US" sz="3200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Incubation </a:t>
            </a:r>
            <a:r>
              <a:rPr lang="en-US" sz="3200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period: </a:t>
            </a:r>
            <a:r>
              <a:rPr lang="en-US" sz="3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8-16 </a:t>
            </a:r>
            <a:r>
              <a:rPr lang="en-US" sz="3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 </a:t>
            </a:r>
            <a:r>
              <a:rPr lang="en-US" sz="3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(multiply and produce its toxin in </a:t>
            </a:r>
            <a:r>
              <a:rPr lang="en-US" sz="3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intestine).</a:t>
            </a:r>
            <a:endParaRPr lang="en-US" sz="3200" b="1" kern="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Mechanism: 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stimulate adenylate cyclase-cAMP in the intestine.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en-US" sz="3200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 </a:t>
            </a:r>
            <a:r>
              <a:rPr lang="en-US" sz="3200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signs: </a:t>
            </a:r>
            <a:r>
              <a:rPr lang="en-US" sz="32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Watery </a:t>
            </a:r>
            <a:r>
              <a:rPr lang="en-US" sz="32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diarrhea</a:t>
            </a:r>
            <a:r>
              <a:rPr lang="en-US" sz="3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abdominal cramps and occasional nausea </a:t>
            </a:r>
            <a:r>
              <a:rPr lang="en-US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vomiting.</a:t>
            </a:r>
            <a:endParaRPr lang="en-US" sz="3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fontAlgn="base">
              <a:spcAft>
                <a:spcPct val="0"/>
              </a:spcAft>
              <a:buClr>
                <a:srgbClr val="FFFFCC"/>
              </a:buClr>
              <a:buSzPct val="60000"/>
            </a:pPr>
            <a:r>
              <a:rPr lang="en-US" sz="3200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illness: </a:t>
            </a:r>
            <a:r>
              <a:rPr lang="en-US" sz="3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24-36 hours.</a:t>
            </a:r>
            <a:endParaRPr lang="en-US" sz="3200" u="sng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84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Theme1">
  <a:themeElements>
    <a:clrScheme name="Custom 7">
      <a:dk1>
        <a:srgbClr val="E2A3E2"/>
      </a:dk1>
      <a:lt1>
        <a:srgbClr val="000000"/>
      </a:lt1>
      <a:dk2>
        <a:srgbClr val="F9EBF9"/>
      </a:dk2>
      <a:lt2>
        <a:srgbClr val="F9EBF9"/>
      </a:lt2>
      <a:accent1>
        <a:srgbClr val="9900CC"/>
      </a:accent1>
      <a:accent2>
        <a:srgbClr val="800000"/>
      </a:accent2>
      <a:accent3>
        <a:srgbClr val="F9EBF9"/>
      </a:accent3>
      <a:accent4>
        <a:srgbClr val="000000"/>
      </a:accent4>
      <a:accent5>
        <a:srgbClr val="CC3300"/>
      </a:accent5>
      <a:accent6>
        <a:srgbClr val="006600"/>
      </a:accent6>
      <a:hlink>
        <a:srgbClr val="0070C0"/>
      </a:hlink>
      <a:folHlink>
        <a:srgbClr val="BA37BA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10148</TotalTime>
  <Words>1360</Words>
  <Application>Microsoft Office PowerPoint</Application>
  <PresentationFormat>On-screen Show (4:3)</PresentationFormat>
  <Paragraphs>128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Theme1</vt:lpstr>
      <vt:lpstr>PowerPoint Presentation</vt:lpstr>
      <vt:lpstr>PowerPoint Presentation</vt:lpstr>
      <vt:lpstr>N</vt:lpstr>
      <vt:lpstr>PowerPoint Presentation</vt:lpstr>
      <vt:lpstr>Staphylococcus aureus toxigenic disease:</vt:lpstr>
      <vt:lpstr>N</vt:lpstr>
      <vt:lpstr>PowerPoint Presentation</vt:lpstr>
      <vt:lpstr>Bacillus cereus:</vt:lpstr>
      <vt:lpstr>N</vt:lpstr>
      <vt:lpstr>Clostridium perfringens:</vt:lpstr>
      <vt:lpstr>N</vt:lpstr>
      <vt:lpstr>PowerPoint Presentation</vt:lpstr>
      <vt:lpstr>Clostridium botulinum</vt:lpstr>
      <vt:lpstr>N</vt:lpstr>
      <vt:lpstr>PowerPoint Presentation</vt:lpstr>
      <vt:lpstr> Effect of botulinum toxin:</vt:lpstr>
      <vt:lpstr>N</vt:lpstr>
      <vt:lpstr>PowerPoint Presentation</vt:lpstr>
      <vt:lpstr>Fungal Intoxication: Mycotoxicosis:</vt:lpstr>
      <vt:lpstr>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Foodborne diseases:</dc:title>
  <dc:creator>Dr.Nemr Mansour</dc:creator>
  <cp:lastModifiedBy>Sozan Fadl</cp:lastModifiedBy>
  <cp:revision>171</cp:revision>
  <cp:lastPrinted>2015-03-18T06:04:38Z</cp:lastPrinted>
  <dcterms:created xsi:type="dcterms:W3CDTF">2014-03-31T08:46:01Z</dcterms:created>
  <dcterms:modified xsi:type="dcterms:W3CDTF">2016-02-07T09:50:17Z</dcterms:modified>
</cp:coreProperties>
</file>